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6" r:id="rId6"/>
    <p:sldId id="30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2179300" cy="6858000"/>
  <p:notesSz cx="121793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2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957" y="81743"/>
            <a:ext cx="11903384" cy="426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87C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6895" y="3840480"/>
            <a:ext cx="852551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8/8/2017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87C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71707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87C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8965" y="1577340"/>
            <a:ext cx="529799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2339" y="1577340"/>
            <a:ext cx="529799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k object 22"/>
          <p:cNvSpPr/>
          <p:nvPr/>
        </p:nvSpPr>
        <p:spPr>
          <a:xfrm>
            <a:off x="1678051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35" y="0"/>
                </a:moveTo>
                <a:lnTo>
                  <a:pt x="11583" y="1534"/>
                </a:lnTo>
                <a:lnTo>
                  <a:pt x="5562" y="5712"/>
                </a:lnTo>
                <a:lnTo>
                  <a:pt x="1494" y="11895"/>
                </a:lnTo>
                <a:lnTo>
                  <a:pt x="0" y="19446"/>
                </a:lnTo>
                <a:lnTo>
                  <a:pt x="0" y="20417"/>
                </a:lnTo>
                <a:lnTo>
                  <a:pt x="1362" y="27968"/>
                </a:lnTo>
                <a:lnTo>
                  <a:pt x="5210" y="34151"/>
                </a:lnTo>
                <a:lnTo>
                  <a:pt x="11187" y="38329"/>
                </a:lnTo>
                <a:lnTo>
                  <a:pt x="18935" y="39864"/>
                </a:lnTo>
                <a:lnTo>
                  <a:pt x="26285" y="38314"/>
                </a:lnTo>
                <a:lnTo>
                  <a:pt x="29572" y="35974"/>
                </a:lnTo>
                <a:lnTo>
                  <a:pt x="10413" y="35974"/>
                </a:lnTo>
                <a:lnTo>
                  <a:pt x="2844" y="29168"/>
                </a:lnTo>
                <a:lnTo>
                  <a:pt x="2844" y="10694"/>
                </a:lnTo>
                <a:lnTo>
                  <a:pt x="10413" y="3888"/>
                </a:lnTo>
                <a:lnTo>
                  <a:pt x="30048" y="3888"/>
                </a:lnTo>
                <a:lnTo>
                  <a:pt x="26682" y="1534"/>
                </a:lnTo>
                <a:lnTo>
                  <a:pt x="18935" y="0"/>
                </a:lnTo>
                <a:close/>
              </a:path>
              <a:path w="38100" h="40004">
                <a:moveTo>
                  <a:pt x="30048" y="3888"/>
                </a:moveTo>
                <a:lnTo>
                  <a:pt x="27457" y="3888"/>
                </a:lnTo>
                <a:lnTo>
                  <a:pt x="35026" y="10694"/>
                </a:lnTo>
                <a:lnTo>
                  <a:pt x="35026" y="29168"/>
                </a:lnTo>
                <a:lnTo>
                  <a:pt x="27457" y="35974"/>
                </a:lnTo>
                <a:lnTo>
                  <a:pt x="29572" y="35974"/>
                </a:lnTo>
                <a:lnTo>
                  <a:pt x="32302" y="34030"/>
                </a:lnTo>
                <a:lnTo>
                  <a:pt x="36366" y="27558"/>
                </a:lnTo>
                <a:lnTo>
                  <a:pt x="37858" y="19446"/>
                </a:lnTo>
                <a:lnTo>
                  <a:pt x="36498" y="11895"/>
                </a:lnTo>
                <a:lnTo>
                  <a:pt x="32654" y="5712"/>
                </a:lnTo>
                <a:lnTo>
                  <a:pt x="30048" y="3888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689328" y="6458896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9" y="0"/>
                </a:moveTo>
                <a:lnTo>
                  <a:pt x="952" y="0"/>
                </a:lnTo>
                <a:lnTo>
                  <a:pt x="0" y="966"/>
                </a:lnTo>
                <a:lnTo>
                  <a:pt x="0" y="18360"/>
                </a:lnTo>
                <a:lnTo>
                  <a:pt x="952" y="19326"/>
                </a:lnTo>
                <a:lnTo>
                  <a:pt x="3797" y="19326"/>
                </a:lnTo>
                <a:lnTo>
                  <a:pt x="4737" y="18360"/>
                </a:lnTo>
                <a:lnTo>
                  <a:pt x="4737" y="13529"/>
                </a:lnTo>
                <a:lnTo>
                  <a:pt x="13030" y="13529"/>
                </a:lnTo>
                <a:lnTo>
                  <a:pt x="12318" y="12562"/>
                </a:lnTo>
                <a:lnTo>
                  <a:pt x="14224" y="11596"/>
                </a:lnTo>
                <a:lnTo>
                  <a:pt x="16116" y="9663"/>
                </a:lnTo>
                <a:lnTo>
                  <a:pt x="4737" y="9663"/>
                </a:lnTo>
                <a:lnTo>
                  <a:pt x="4737" y="3864"/>
                </a:lnTo>
                <a:lnTo>
                  <a:pt x="15640" y="3864"/>
                </a:lnTo>
                <a:lnTo>
                  <a:pt x="15163" y="2898"/>
                </a:lnTo>
                <a:lnTo>
                  <a:pt x="13271" y="966"/>
                </a:lnTo>
                <a:lnTo>
                  <a:pt x="11379" y="0"/>
                </a:lnTo>
                <a:close/>
              </a:path>
              <a:path w="16510" h="19685">
                <a:moveTo>
                  <a:pt x="13030" y="13529"/>
                </a:moveTo>
                <a:lnTo>
                  <a:pt x="7581" y="13529"/>
                </a:lnTo>
                <a:lnTo>
                  <a:pt x="11379" y="18360"/>
                </a:lnTo>
                <a:lnTo>
                  <a:pt x="12318" y="19326"/>
                </a:lnTo>
                <a:lnTo>
                  <a:pt x="14224" y="19326"/>
                </a:lnTo>
                <a:lnTo>
                  <a:pt x="15163" y="18360"/>
                </a:lnTo>
                <a:lnTo>
                  <a:pt x="15163" y="16427"/>
                </a:lnTo>
                <a:lnTo>
                  <a:pt x="13030" y="13529"/>
                </a:lnTo>
                <a:close/>
              </a:path>
              <a:path w="16510" h="19685">
                <a:moveTo>
                  <a:pt x="15640" y="3864"/>
                </a:moveTo>
                <a:lnTo>
                  <a:pt x="10426" y="3864"/>
                </a:lnTo>
                <a:lnTo>
                  <a:pt x="11379" y="4831"/>
                </a:lnTo>
                <a:lnTo>
                  <a:pt x="11379" y="8696"/>
                </a:lnTo>
                <a:lnTo>
                  <a:pt x="10426" y="9663"/>
                </a:lnTo>
                <a:lnTo>
                  <a:pt x="16116" y="9663"/>
                </a:lnTo>
                <a:lnTo>
                  <a:pt x="16116" y="4831"/>
                </a:lnTo>
                <a:lnTo>
                  <a:pt x="15640" y="3864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87C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198772" y="5406367"/>
            <a:ext cx="1977580" cy="1447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41731" y="6449232"/>
            <a:ext cx="232410" cy="164465"/>
          </a:xfrm>
          <a:custGeom>
            <a:avLst/>
            <a:gdLst/>
            <a:ahLst/>
            <a:cxnLst/>
            <a:rect l="l" t="t" r="r" b="b"/>
            <a:pathLst>
              <a:path w="232409" h="164465">
                <a:moveTo>
                  <a:pt x="18138" y="0"/>
                </a:moveTo>
                <a:lnTo>
                  <a:pt x="4772" y="0"/>
                </a:lnTo>
                <a:lnTo>
                  <a:pt x="0" y="5798"/>
                </a:lnTo>
                <a:lnTo>
                  <a:pt x="0" y="13529"/>
                </a:lnTo>
                <a:lnTo>
                  <a:pt x="955" y="16428"/>
                </a:lnTo>
                <a:lnTo>
                  <a:pt x="1908" y="18361"/>
                </a:lnTo>
                <a:lnTo>
                  <a:pt x="49640" y="153656"/>
                </a:lnTo>
                <a:lnTo>
                  <a:pt x="52504" y="160420"/>
                </a:lnTo>
                <a:lnTo>
                  <a:pt x="57278" y="164285"/>
                </a:lnTo>
                <a:lnTo>
                  <a:pt x="69688" y="164285"/>
                </a:lnTo>
                <a:lnTo>
                  <a:pt x="74461" y="160420"/>
                </a:lnTo>
                <a:lnTo>
                  <a:pt x="76370" y="153656"/>
                </a:lnTo>
                <a:lnTo>
                  <a:pt x="85804" y="126596"/>
                </a:lnTo>
                <a:lnTo>
                  <a:pt x="63961" y="126596"/>
                </a:lnTo>
                <a:lnTo>
                  <a:pt x="23865" y="10629"/>
                </a:lnTo>
                <a:lnTo>
                  <a:pt x="21957" y="3865"/>
                </a:lnTo>
                <a:lnTo>
                  <a:pt x="18138" y="0"/>
                </a:lnTo>
                <a:close/>
              </a:path>
              <a:path w="232409" h="164465">
                <a:moveTo>
                  <a:pt x="138816" y="38654"/>
                </a:moveTo>
                <a:lnTo>
                  <a:pt x="116465" y="38654"/>
                </a:lnTo>
                <a:lnTo>
                  <a:pt x="155605" y="153656"/>
                </a:lnTo>
                <a:lnTo>
                  <a:pt x="157514" y="160420"/>
                </a:lnTo>
                <a:lnTo>
                  <a:pt x="162288" y="164285"/>
                </a:lnTo>
                <a:lnTo>
                  <a:pt x="174698" y="164285"/>
                </a:lnTo>
                <a:lnTo>
                  <a:pt x="179471" y="160420"/>
                </a:lnTo>
                <a:lnTo>
                  <a:pt x="182335" y="153656"/>
                </a:lnTo>
                <a:lnTo>
                  <a:pt x="191882" y="126596"/>
                </a:lnTo>
                <a:lnTo>
                  <a:pt x="168969" y="126596"/>
                </a:lnTo>
                <a:lnTo>
                  <a:pt x="138816" y="38654"/>
                </a:lnTo>
                <a:close/>
              </a:path>
              <a:path w="232409" h="164465">
                <a:moveTo>
                  <a:pt x="123148" y="0"/>
                </a:moveTo>
                <a:lnTo>
                  <a:pt x="108828" y="0"/>
                </a:lnTo>
                <a:lnTo>
                  <a:pt x="105963" y="3865"/>
                </a:lnTo>
                <a:lnTo>
                  <a:pt x="104054" y="9663"/>
                </a:lnTo>
                <a:lnTo>
                  <a:pt x="63961" y="126596"/>
                </a:lnTo>
                <a:lnTo>
                  <a:pt x="85804" y="126596"/>
                </a:lnTo>
                <a:lnTo>
                  <a:pt x="116465" y="38654"/>
                </a:lnTo>
                <a:lnTo>
                  <a:pt x="138816" y="38654"/>
                </a:lnTo>
                <a:lnTo>
                  <a:pt x="128875" y="9663"/>
                </a:lnTo>
                <a:lnTo>
                  <a:pt x="126965" y="3865"/>
                </a:lnTo>
                <a:lnTo>
                  <a:pt x="123148" y="0"/>
                </a:lnTo>
                <a:close/>
              </a:path>
              <a:path w="232409" h="164465">
                <a:moveTo>
                  <a:pt x="227203" y="0"/>
                </a:moveTo>
                <a:lnTo>
                  <a:pt x="213837" y="0"/>
                </a:lnTo>
                <a:lnTo>
                  <a:pt x="210973" y="4832"/>
                </a:lnTo>
                <a:lnTo>
                  <a:pt x="209064" y="9663"/>
                </a:lnTo>
                <a:lnTo>
                  <a:pt x="168969" y="126596"/>
                </a:lnTo>
                <a:lnTo>
                  <a:pt x="191882" y="126596"/>
                </a:lnTo>
                <a:lnTo>
                  <a:pt x="230071" y="18361"/>
                </a:lnTo>
                <a:lnTo>
                  <a:pt x="231024" y="16428"/>
                </a:lnTo>
                <a:lnTo>
                  <a:pt x="231976" y="13529"/>
                </a:lnTo>
                <a:lnTo>
                  <a:pt x="231976" y="5798"/>
                </a:lnTo>
                <a:lnTo>
                  <a:pt x="227203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441246" y="6449232"/>
            <a:ext cx="90170" cy="164465"/>
          </a:xfrm>
          <a:custGeom>
            <a:avLst/>
            <a:gdLst/>
            <a:ahLst/>
            <a:cxnLst/>
            <a:rect l="l" t="t" r="r" b="b"/>
            <a:pathLst>
              <a:path w="90169" h="164465">
                <a:moveTo>
                  <a:pt x="18148" y="0"/>
                </a:moveTo>
                <a:lnTo>
                  <a:pt x="4775" y="0"/>
                </a:lnTo>
                <a:lnTo>
                  <a:pt x="0" y="5798"/>
                </a:lnTo>
                <a:lnTo>
                  <a:pt x="0" y="158487"/>
                </a:lnTo>
                <a:lnTo>
                  <a:pt x="4775" y="164285"/>
                </a:lnTo>
                <a:lnTo>
                  <a:pt x="18148" y="164285"/>
                </a:lnTo>
                <a:lnTo>
                  <a:pt x="22936" y="158487"/>
                </a:lnTo>
                <a:lnTo>
                  <a:pt x="22936" y="97604"/>
                </a:lnTo>
                <a:lnTo>
                  <a:pt x="27444" y="67103"/>
                </a:lnTo>
                <a:lnTo>
                  <a:pt x="39654" y="44937"/>
                </a:lnTo>
                <a:lnTo>
                  <a:pt x="46373" y="39621"/>
                </a:lnTo>
                <a:lnTo>
                  <a:pt x="22936" y="39621"/>
                </a:lnTo>
                <a:lnTo>
                  <a:pt x="22936" y="4832"/>
                </a:lnTo>
                <a:lnTo>
                  <a:pt x="18148" y="0"/>
                </a:lnTo>
                <a:close/>
              </a:path>
              <a:path w="90169" h="164465">
                <a:moveTo>
                  <a:pt x="85039" y="0"/>
                </a:moveTo>
                <a:lnTo>
                  <a:pt x="78346" y="0"/>
                </a:lnTo>
                <a:lnTo>
                  <a:pt x="64180" y="2385"/>
                </a:lnTo>
                <a:lnTo>
                  <a:pt x="48850" y="9663"/>
                </a:lnTo>
                <a:lnTo>
                  <a:pt x="34415" y="22015"/>
                </a:lnTo>
                <a:lnTo>
                  <a:pt x="22936" y="39621"/>
                </a:lnTo>
                <a:lnTo>
                  <a:pt x="46373" y="39621"/>
                </a:lnTo>
                <a:lnTo>
                  <a:pt x="57595" y="30743"/>
                </a:lnTo>
                <a:lnTo>
                  <a:pt x="79298" y="24159"/>
                </a:lnTo>
                <a:lnTo>
                  <a:pt x="85039" y="23194"/>
                </a:lnTo>
                <a:lnTo>
                  <a:pt x="89814" y="19328"/>
                </a:lnTo>
                <a:lnTo>
                  <a:pt x="89814" y="5798"/>
                </a:lnTo>
                <a:lnTo>
                  <a:pt x="85039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529041" y="6449232"/>
            <a:ext cx="147320" cy="166370"/>
          </a:xfrm>
          <a:custGeom>
            <a:avLst/>
            <a:gdLst/>
            <a:ahLst/>
            <a:cxnLst/>
            <a:rect l="l" t="t" r="r" b="b"/>
            <a:pathLst>
              <a:path w="147319" h="166370">
                <a:moveTo>
                  <a:pt x="74460" y="0"/>
                </a:moveTo>
                <a:lnTo>
                  <a:pt x="44700" y="6450"/>
                </a:lnTo>
                <a:lnTo>
                  <a:pt x="21118" y="24050"/>
                </a:lnTo>
                <a:lnTo>
                  <a:pt x="5592" y="50171"/>
                </a:lnTo>
                <a:lnTo>
                  <a:pt x="0" y="82182"/>
                </a:lnTo>
                <a:lnTo>
                  <a:pt x="0" y="83149"/>
                </a:lnTo>
                <a:lnTo>
                  <a:pt x="6040" y="116944"/>
                </a:lnTo>
                <a:lnTo>
                  <a:pt x="22552" y="143215"/>
                </a:lnTo>
                <a:lnTo>
                  <a:pt x="47116" y="160241"/>
                </a:lnTo>
                <a:lnTo>
                  <a:pt x="77317" y="166298"/>
                </a:lnTo>
                <a:lnTo>
                  <a:pt x="95681" y="164561"/>
                </a:lnTo>
                <a:lnTo>
                  <a:pt x="111090" y="159651"/>
                </a:lnTo>
                <a:lnTo>
                  <a:pt x="124169" y="152022"/>
                </a:lnTo>
                <a:lnTo>
                  <a:pt x="132211" y="145028"/>
                </a:lnTo>
                <a:lnTo>
                  <a:pt x="78270" y="145028"/>
                </a:lnTo>
                <a:lnTo>
                  <a:pt x="58497" y="141478"/>
                </a:lnTo>
                <a:lnTo>
                  <a:pt x="41765" y="131130"/>
                </a:lnTo>
                <a:lnTo>
                  <a:pt x="29683" y="114436"/>
                </a:lnTo>
                <a:lnTo>
                  <a:pt x="23863" y="91851"/>
                </a:lnTo>
                <a:lnTo>
                  <a:pt x="141274" y="91851"/>
                </a:lnTo>
                <a:lnTo>
                  <a:pt x="147002" y="87016"/>
                </a:lnTo>
                <a:lnTo>
                  <a:pt x="147002" y="80248"/>
                </a:lnTo>
                <a:lnTo>
                  <a:pt x="145901" y="73480"/>
                </a:lnTo>
                <a:lnTo>
                  <a:pt x="23863" y="73480"/>
                </a:lnTo>
                <a:lnTo>
                  <a:pt x="29071" y="52119"/>
                </a:lnTo>
                <a:lnTo>
                  <a:pt x="39736" y="35289"/>
                </a:lnTo>
                <a:lnTo>
                  <a:pt x="54876" y="24261"/>
                </a:lnTo>
                <a:lnTo>
                  <a:pt x="73507" y="20303"/>
                </a:lnTo>
                <a:lnTo>
                  <a:pt x="122506" y="20303"/>
                </a:lnTo>
                <a:lnTo>
                  <a:pt x="105120" y="6692"/>
                </a:lnTo>
                <a:lnTo>
                  <a:pt x="74460" y="0"/>
                </a:lnTo>
                <a:close/>
              </a:path>
              <a:path w="147319" h="166370">
                <a:moveTo>
                  <a:pt x="135547" y="123757"/>
                </a:moveTo>
                <a:lnTo>
                  <a:pt x="126949" y="123757"/>
                </a:lnTo>
                <a:lnTo>
                  <a:pt x="125044" y="125691"/>
                </a:lnTo>
                <a:lnTo>
                  <a:pt x="123139" y="126658"/>
                </a:lnTo>
                <a:lnTo>
                  <a:pt x="113979" y="134015"/>
                </a:lnTo>
                <a:lnTo>
                  <a:pt x="103566" y="139831"/>
                </a:lnTo>
                <a:lnTo>
                  <a:pt x="91722" y="143654"/>
                </a:lnTo>
                <a:lnTo>
                  <a:pt x="78270" y="145028"/>
                </a:lnTo>
                <a:lnTo>
                  <a:pt x="132211" y="145028"/>
                </a:lnTo>
                <a:lnTo>
                  <a:pt x="135547" y="142128"/>
                </a:lnTo>
                <a:lnTo>
                  <a:pt x="138404" y="140194"/>
                </a:lnTo>
                <a:lnTo>
                  <a:pt x="139369" y="137293"/>
                </a:lnTo>
                <a:lnTo>
                  <a:pt x="139369" y="128591"/>
                </a:lnTo>
                <a:lnTo>
                  <a:pt x="135547" y="123757"/>
                </a:lnTo>
                <a:close/>
              </a:path>
              <a:path w="147319" h="166370">
                <a:moveTo>
                  <a:pt x="122506" y="20303"/>
                </a:moveTo>
                <a:lnTo>
                  <a:pt x="73507" y="20303"/>
                </a:lnTo>
                <a:lnTo>
                  <a:pt x="94282" y="24669"/>
                </a:lnTo>
                <a:lnTo>
                  <a:pt x="109420" y="36377"/>
                </a:lnTo>
                <a:lnTo>
                  <a:pt x="119009" y="53342"/>
                </a:lnTo>
                <a:lnTo>
                  <a:pt x="123139" y="73480"/>
                </a:lnTo>
                <a:lnTo>
                  <a:pt x="145901" y="73480"/>
                </a:lnTo>
                <a:lnTo>
                  <a:pt x="142109" y="50170"/>
                </a:lnTo>
                <a:lnTo>
                  <a:pt x="127909" y="24533"/>
                </a:lnTo>
                <a:lnTo>
                  <a:pt x="122506" y="20303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273708" y="6449232"/>
            <a:ext cx="139065" cy="166370"/>
          </a:xfrm>
          <a:custGeom>
            <a:avLst/>
            <a:gdLst/>
            <a:ahLst/>
            <a:cxnLst/>
            <a:rect l="l" t="t" r="r" b="b"/>
            <a:pathLst>
              <a:path w="139065" h="166370">
                <a:moveTo>
                  <a:pt x="67563" y="63812"/>
                </a:moveTo>
                <a:lnTo>
                  <a:pt x="40146" y="67196"/>
                </a:lnTo>
                <a:lnTo>
                  <a:pt x="18794" y="77106"/>
                </a:lnTo>
                <a:lnTo>
                  <a:pt x="4936" y="93180"/>
                </a:lnTo>
                <a:lnTo>
                  <a:pt x="0" y="115055"/>
                </a:lnTo>
                <a:lnTo>
                  <a:pt x="0" y="116023"/>
                </a:lnTo>
                <a:lnTo>
                  <a:pt x="5204" y="137747"/>
                </a:lnTo>
                <a:lnTo>
                  <a:pt x="18796" y="153488"/>
                </a:lnTo>
                <a:lnTo>
                  <a:pt x="37740" y="163066"/>
                </a:lnTo>
                <a:lnTo>
                  <a:pt x="59004" y="166298"/>
                </a:lnTo>
                <a:lnTo>
                  <a:pt x="78096" y="163957"/>
                </a:lnTo>
                <a:lnTo>
                  <a:pt x="93978" y="157718"/>
                </a:lnTo>
                <a:lnTo>
                  <a:pt x="106647" y="148760"/>
                </a:lnTo>
                <a:lnTo>
                  <a:pt x="108267" y="146961"/>
                </a:lnTo>
                <a:lnTo>
                  <a:pt x="63766" y="146961"/>
                </a:lnTo>
                <a:lnTo>
                  <a:pt x="48684" y="144831"/>
                </a:lnTo>
                <a:lnTo>
                  <a:pt x="35923" y="138623"/>
                </a:lnTo>
                <a:lnTo>
                  <a:pt x="27088" y="128607"/>
                </a:lnTo>
                <a:lnTo>
                  <a:pt x="23787" y="115055"/>
                </a:lnTo>
                <a:lnTo>
                  <a:pt x="23787" y="114089"/>
                </a:lnTo>
                <a:lnTo>
                  <a:pt x="26924" y="100795"/>
                </a:lnTo>
                <a:lnTo>
                  <a:pt x="36041" y="90401"/>
                </a:lnTo>
                <a:lnTo>
                  <a:pt x="50688" y="83633"/>
                </a:lnTo>
                <a:lnTo>
                  <a:pt x="70421" y="81216"/>
                </a:lnTo>
                <a:lnTo>
                  <a:pt x="138950" y="81216"/>
                </a:lnTo>
                <a:lnTo>
                  <a:pt x="138950" y="70580"/>
                </a:lnTo>
                <a:lnTo>
                  <a:pt x="116103" y="70580"/>
                </a:lnTo>
                <a:lnTo>
                  <a:pt x="105308" y="67891"/>
                </a:lnTo>
                <a:lnTo>
                  <a:pt x="93976" y="65746"/>
                </a:lnTo>
                <a:lnTo>
                  <a:pt x="81574" y="64326"/>
                </a:lnTo>
                <a:lnTo>
                  <a:pt x="67563" y="63812"/>
                </a:lnTo>
                <a:close/>
              </a:path>
              <a:path w="139065" h="166370">
                <a:moveTo>
                  <a:pt x="138950" y="138261"/>
                </a:moveTo>
                <a:lnTo>
                  <a:pt x="116103" y="138261"/>
                </a:lnTo>
                <a:lnTo>
                  <a:pt x="116103" y="159531"/>
                </a:lnTo>
                <a:lnTo>
                  <a:pt x="120865" y="164365"/>
                </a:lnTo>
                <a:lnTo>
                  <a:pt x="134188" y="164365"/>
                </a:lnTo>
                <a:lnTo>
                  <a:pt x="138950" y="159531"/>
                </a:lnTo>
                <a:lnTo>
                  <a:pt x="138950" y="138261"/>
                </a:lnTo>
                <a:close/>
              </a:path>
              <a:path w="139065" h="166370">
                <a:moveTo>
                  <a:pt x="138950" y="81216"/>
                </a:moveTo>
                <a:lnTo>
                  <a:pt x="70421" y="81216"/>
                </a:lnTo>
                <a:lnTo>
                  <a:pt x="83985" y="81866"/>
                </a:lnTo>
                <a:lnTo>
                  <a:pt x="96119" y="83512"/>
                </a:lnTo>
                <a:lnTo>
                  <a:pt x="106826" y="85703"/>
                </a:lnTo>
                <a:lnTo>
                  <a:pt x="116103" y="87984"/>
                </a:lnTo>
                <a:lnTo>
                  <a:pt x="116103" y="103454"/>
                </a:lnTo>
                <a:lnTo>
                  <a:pt x="111940" y="120856"/>
                </a:lnTo>
                <a:lnTo>
                  <a:pt x="100641" y="134634"/>
                </a:lnTo>
                <a:lnTo>
                  <a:pt x="83988" y="143698"/>
                </a:lnTo>
                <a:lnTo>
                  <a:pt x="63766" y="146961"/>
                </a:lnTo>
                <a:lnTo>
                  <a:pt x="108267" y="146961"/>
                </a:lnTo>
                <a:lnTo>
                  <a:pt x="116103" y="138261"/>
                </a:lnTo>
                <a:lnTo>
                  <a:pt x="138950" y="138261"/>
                </a:lnTo>
                <a:lnTo>
                  <a:pt x="138950" y="81216"/>
                </a:lnTo>
                <a:close/>
              </a:path>
              <a:path w="139065" h="166370">
                <a:moveTo>
                  <a:pt x="125038" y="21271"/>
                </a:moveTo>
                <a:lnTo>
                  <a:pt x="69468" y="21271"/>
                </a:lnTo>
                <a:lnTo>
                  <a:pt x="89201" y="23990"/>
                </a:lnTo>
                <a:lnTo>
                  <a:pt x="103849" y="32147"/>
                </a:lnTo>
                <a:lnTo>
                  <a:pt x="112965" y="45744"/>
                </a:lnTo>
                <a:lnTo>
                  <a:pt x="116028" y="64326"/>
                </a:lnTo>
                <a:lnTo>
                  <a:pt x="116103" y="70580"/>
                </a:lnTo>
                <a:lnTo>
                  <a:pt x="138950" y="70580"/>
                </a:lnTo>
                <a:lnTo>
                  <a:pt x="138879" y="63812"/>
                </a:lnTo>
                <a:lnTo>
                  <a:pt x="137894" y="50457"/>
                </a:lnTo>
                <a:lnTo>
                  <a:pt x="134785" y="37949"/>
                </a:lnTo>
                <a:lnTo>
                  <a:pt x="129713" y="27253"/>
                </a:lnTo>
                <a:lnTo>
                  <a:pt x="125038" y="21271"/>
                </a:lnTo>
                <a:close/>
              </a:path>
              <a:path w="139065" h="166370">
                <a:moveTo>
                  <a:pt x="71374" y="0"/>
                </a:moveTo>
                <a:lnTo>
                  <a:pt x="19989" y="11602"/>
                </a:lnTo>
                <a:lnTo>
                  <a:pt x="18084" y="14503"/>
                </a:lnTo>
                <a:lnTo>
                  <a:pt x="18084" y="25138"/>
                </a:lnTo>
                <a:lnTo>
                  <a:pt x="22834" y="29973"/>
                </a:lnTo>
                <a:lnTo>
                  <a:pt x="29502" y="29973"/>
                </a:lnTo>
                <a:lnTo>
                  <a:pt x="31407" y="29005"/>
                </a:lnTo>
                <a:lnTo>
                  <a:pt x="32359" y="29005"/>
                </a:lnTo>
                <a:lnTo>
                  <a:pt x="40699" y="25349"/>
                </a:lnTo>
                <a:lnTo>
                  <a:pt x="49128" y="22962"/>
                </a:lnTo>
                <a:lnTo>
                  <a:pt x="58450" y="21663"/>
                </a:lnTo>
                <a:lnTo>
                  <a:pt x="69468" y="21271"/>
                </a:lnTo>
                <a:lnTo>
                  <a:pt x="125038" y="21271"/>
                </a:lnTo>
                <a:lnTo>
                  <a:pt x="122770" y="18370"/>
                </a:lnTo>
                <a:lnTo>
                  <a:pt x="113131" y="10197"/>
                </a:lnTo>
                <a:lnTo>
                  <a:pt x="101353" y="4471"/>
                </a:lnTo>
                <a:lnTo>
                  <a:pt x="87436" y="1102"/>
                </a:lnTo>
                <a:lnTo>
                  <a:pt x="71374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20583" y="6445923"/>
            <a:ext cx="411480" cy="170180"/>
          </a:xfrm>
          <a:custGeom>
            <a:avLst/>
            <a:gdLst/>
            <a:ahLst/>
            <a:cxnLst/>
            <a:rect l="l" t="t" r="r" b="b"/>
            <a:pathLst>
              <a:path w="411480" h="170179">
                <a:moveTo>
                  <a:pt x="22067" y="0"/>
                </a:moveTo>
                <a:lnTo>
                  <a:pt x="12873" y="2266"/>
                </a:lnTo>
                <a:lnTo>
                  <a:pt x="5602" y="7768"/>
                </a:lnTo>
                <a:lnTo>
                  <a:pt x="1191" y="15083"/>
                </a:lnTo>
                <a:lnTo>
                  <a:pt x="0" y="23486"/>
                </a:lnTo>
                <a:lnTo>
                  <a:pt x="2384" y="32252"/>
                </a:lnTo>
                <a:lnTo>
                  <a:pt x="51971" y="143491"/>
                </a:lnTo>
                <a:lnTo>
                  <a:pt x="84394" y="169608"/>
                </a:lnTo>
                <a:lnTo>
                  <a:pt x="95077" y="167839"/>
                </a:lnTo>
                <a:lnTo>
                  <a:pt x="103346" y="162716"/>
                </a:lnTo>
                <a:lnTo>
                  <a:pt x="110007" y="154509"/>
                </a:lnTo>
                <a:lnTo>
                  <a:pt x="115862" y="143491"/>
                </a:lnTo>
                <a:lnTo>
                  <a:pt x="130334" y="111570"/>
                </a:lnTo>
                <a:lnTo>
                  <a:pt x="84394" y="111570"/>
                </a:lnTo>
                <a:lnTo>
                  <a:pt x="43388" y="13874"/>
                </a:lnTo>
                <a:lnTo>
                  <a:pt x="37950" y="6347"/>
                </a:lnTo>
                <a:lnTo>
                  <a:pt x="30634" y="1541"/>
                </a:lnTo>
                <a:lnTo>
                  <a:pt x="22067" y="0"/>
                </a:lnTo>
                <a:close/>
              </a:path>
              <a:path w="411480" h="170179">
                <a:moveTo>
                  <a:pt x="244600" y="40958"/>
                </a:moveTo>
                <a:lnTo>
                  <a:pt x="166404" y="40958"/>
                </a:lnTo>
                <a:lnTo>
                  <a:pt x="170218" y="41926"/>
                </a:lnTo>
                <a:lnTo>
                  <a:pt x="173080" y="44828"/>
                </a:lnTo>
                <a:lnTo>
                  <a:pt x="173080" y="142524"/>
                </a:lnTo>
                <a:lnTo>
                  <a:pt x="174510" y="152877"/>
                </a:lnTo>
                <a:lnTo>
                  <a:pt x="178801" y="161507"/>
                </a:lnTo>
                <a:lnTo>
                  <a:pt x="185953" y="167416"/>
                </a:lnTo>
                <a:lnTo>
                  <a:pt x="195966" y="169608"/>
                </a:lnTo>
                <a:lnTo>
                  <a:pt x="206128" y="167416"/>
                </a:lnTo>
                <a:lnTo>
                  <a:pt x="213608" y="161507"/>
                </a:lnTo>
                <a:lnTo>
                  <a:pt x="218226" y="152877"/>
                </a:lnTo>
                <a:lnTo>
                  <a:pt x="219805" y="142524"/>
                </a:lnTo>
                <a:lnTo>
                  <a:pt x="219805" y="66108"/>
                </a:lnTo>
                <a:lnTo>
                  <a:pt x="221668" y="55649"/>
                </a:lnTo>
                <a:lnTo>
                  <a:pt x="226839" y="47729"/>
                </a:lnTo>
                <a:lnTo>
                  <a:pt x="234691" y="42711"/>
                </a:lnTo>
                <a:lnTo>
                  <a:pt x="244600" y="40958"/>
                </a:lnTo>
                <a:close/>
              </a:path>
              <a:path w="411480" h="170179">
                <a:moveTo>
                  <a:pt x="339960" y="40958"/>
                </a:moveTo>
                <a:lnTo>
                  <a:pt x="244600" y="40958"/>
                </a:lnTo>
                <a:lnTo>
                  <a:pt x="254359" y="42847"/>
                </a:lnTo>
                <a:lnTo>
                  <a:pt x="261884" y="48092"/>
                </a:lnTo>
                <a:lnTo>
                  <a:pt x="266727" y="56057"/>
                </a:lnTo>
                <a:lnTo>
                  <a:pt x="268440" y="66108"/>
                </a:lnTo>
                <a:lnTo>
                  <a:pt x="268440" y="142524"/>
                </a:lnTo>
                <a:lnTo>
                  <a:pt x="270020" y="152877"/>
                </a:lnTo>
                <a:lnTo>
                  <a:pt x="274639" y="161507"/>
                </a:lnTo>
                <a:lnTo>
                  <a:pt x="282119" y="167416"/>
                </a:lnTo>
                <a:lnTo>
                  <a:pt x="292281" y="169608"/>
                </a:lnTo>
                <a:lnTo>
                  <a:pt x="302293" y="167416"/>
                </a:lnTo>
                <a:lnTo>
                  <a:pt x="309446" y="161507"/>
                </a:lnTo>
                <a:lnTo>
                  <a:pt x="313737" y="152877"/>
                </a:lnTo>
                <a:lnTo>
                  <a:pt x="315167" y="142524"/>
                </a:lnTo>
                <a:lnTo>
                  <a:pt x="315167" y="66108"/>
                </a:lnTo>
                <a:lnTo>
                  <a:pt x="317030" y="55649"/>
                </a:lnTo>
                <a:lnTo>
                  <a:pt x="322200" y="47729"/>
                </a:lnTo>
                <a:lnTo>
                  <a:pt x="330052" y="42711"/>
                </a:lnTo>
                <a:lnTo>
                  <a:pt x="339960" y="40958"/>
                </a:lnTo>
                <a:close/>
              </a:path>
              <a:path w="411480" h="170179">
                <a:moveTo>
                  <a:pt x="408569" y="40958"/>
                </a:moveTo>
                <a:lnTo>
                  <a:pt x="339960" y="40958"/>
                </a:lnTo>
                <a:lnTo>
                  <a:pt x="349720" y="42847"/>
                </a:lnTo>
                <a:lnTo>
                  <a:pt x="357244" y="48092"/>
                </a:lnTo>
                <a:lnTo>
                  <a:pt x="362087" y="56057"/>
                </a:lnTo>
                <a:lnTo>
                  <a:pt x="363801" y="66108"/>
                </a:lnTo>
                <a:lnTo>
                  <a:pt x="363801" y="142524"/>
                </a:lnTo>
                <a:lnTo>
                  <a:pt x="365380" y="152877"/>
                </a:lnTo>
                <a:lnTo>
                  <a:pt x="369999" y="161507"/>
                </a:lnTo>
                <a:lnTo>
                  <a:pt x="377479" y="167416"/>
                </a:lnTo>
                <a:lnTo>
                  <a:pt x="387641" y="169608"/>
                </a:lnTo>
                <a:lnTo>
                  <a:pt x="397803" y="167416"/>
                </a:lnTo>
                <a:lnTo>
                  <a:pt x="405283" y="161507"/>
                </a:lnTo>
                <a:lnTo>
                  <a:pt x="409902" y="152877"/>
                </a:lnTo>
                <a:lnTo>
                  <a:pt x="411481" y="142524"/>
                </a:lnTo>
                <a:lnTo>
                  <a:pt x="411481" y="55468"/>
                </a:lnTo>
                <a:lnTo>
                  <a:pt x="408569" y="40958"/>
                </a:lnTo>
                <a:close/>
              </a:path>
              <a:path w="411480" h="170179">
                <a:moveTo>
                  <a:pt x="166404" y="332"/>
                </a:moveTo>
                <a:lnTo>
                  <a:pt x="125101" y="19104"/>
                </a:lnTo>
                <a:lnTo>
                  <a:pt x="84394" y="111570"/>
                </a:lnTo>
                <a:lnTo>
                  <a:pt x="130334" y="111570"/>
                </a:lnTo>
                <a:lnTo>
                  <a:pt x="154245" y="58732"/>
                </a:lnTo>
                <a:lnTo>
                  <a:pt x="159043" y="47865"/>
                </a:lnTo>
                <a:lnTo>
                  <a:pt x="159728" y="45794"/>
                </a:lnTo>
                <a:lnTo>
                  <a:pt x="160682" y="44828"/>
                </a:lnTo>
                <a:lnTo>
                  <a:pt x="161636" y="40958"/>
                </a:lnTo>
                <a:lnTo>
                  <a:pt x="408569" y="40958"/>
                </a:lnTo>
                <a:lnTo>
                  <a:pt x="406967" y="32978"/>
                </a:lnTo>
                <a:lnTo>
                  <a:pt x="398942" y="21612"/>
                </a:lnTo>
                <a:lnTo>
                  <a:pt x="209316" y="21612"/>
                </a:lnTo>
                <a:lnTo>
                  <a:pt x="200332" y="12574"/>
                </a:lnTo>
                <a:lnTo>
                  <a:pt x="189648" y="5894"/>
                </a:lnTo>
                <a:lnTo>
                  <a:pt x="178071" y="1753"/>
                </a:lnTo>
                <a:lnTo>
                  <a:pt x="166404" y="332"/>
                </a:lnTo>
                <a:close/>
              </a:path>
              <a:path w="411480" h="170179">
                <a:moveTo>
                  <a:pt x="256044" y="332"/>
                </a:moveTo>
                <a:lnTo>
                  <a:pt x="238282" y="3657"/>
                </a:lnTo>
                <a:lnTo>
                  <a:pt x="223382" y="10972"/>
                </a:lnTo>
                <a:lnTo>
                  <a:pt x="213131" y="18287"/>
                </a:lnTo>
                <a:lnTo>
                  <a:pt x="209316" y="21612"/>
                </a:lnTo>
                <a:lnTo>
                  <a:pt x="304677" y="21612"/>
                </a:lnTo>
                <a:lnTo>
                  <a:pt x="296005" y="12574"/>
                </a:lnTo>
                <a:lnTo>
                  <a:pt x="285366" y="5894"/>
                </a:lnTo>
                <a:lnTo>
                  <a:pt x="272225" y="1753"/>
                </a:lnTo>
                <a:lnTo>
                  <a:pt x="256044" y="332"/>
                </a:lnTo>
                <a:close/>
              </a:path>
              <a:path w="411480" h="170179">
                <a:moveTo>
                  <a:pt x="354264" y="332"/>
                </a:moveTo>
                <a:lnTo>
                  <a:pt x="333642" y="3657"/>
                </a:lnTo>
                <a:lnTo>
                  <a:pt x="318027" y="10972"/>
                </a:lnTo>
                <a:lnTo>
                  <a:pt x="308134" y="18287"/>
                </a:lnTo>
                <a:lnTo>
                  <a:pt x="304677" y="21612"/>
                </a:lnTo>
                <a:lnTo>
                  <a:pt x="398942" y="21612"/>
                </a:lnTo>
                <a:lnTo>
                  <a:pt x="394674" y="15567"/>
                </a:lnTo>
                <a:lnTo>
                  <a:pt x="376480" y="4322"/>
                </a:lnTo>
                <a:lnTo>
                  <a:pt x="354264" y="332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678051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35" y="0"/>
                </a:moveTo>
                <a:lnTo>
                  <a:pt x="11583" y="1534"/>
                </a:lnTo>
                <a:lnTo>
                  <a:pt x="5562" y="5712"/>
                </a:lnTo>
                <a:lnTo>
                  <a:pt x="1494" y="11895"/>
                </a:lnTo>
                <a:lnTo>
                  <a:pt x="0" y="19446"/>
                </a:lnTo>
                <a:lnTo>
                  <a:pt x="0" y="20417"/>
                </a:lnTo>
                <a:lnTo>
                  <a:pt x="1362" y="27968"/>
                </a:lnTo>
                <a:lnTo>
                  <a:pt x="5210" y="34151"/>
                </a:lnTo>
                <a:lnTo>
                  <a:pt x="11187" y="38329"/>
                </a:lnTo>
                <a:lnTo>
                  <a:pt x="18935" y="39864"/>
                </a:lnTo>
                <a:lnTo>
                  <a:pt x="26285" y="38314"/>
                </a:lnTo>
                <a:lnTo>
                  <a:pt x="29572" y="35974"/>
                </a:lnTo>
                <a:lnTo>
                  <a:pt x="10413" y="35974"/>
                </a:lnTo>
                <a:lnTo>
                  <a:pt x="2844" y="29168"/>
                </a:lnTo>
                <a:lnTo>
                  <a:pt x="2844" y="10694"/>
                </a:lnTo>
                <a:lnTo>
                  <a:pt x="10413" y="3888"/>
                </a:lnTo>
                <a:lnTo>
                  <a:pt x="30048" y="3888"/>
                </a:lnTo>
                <a:lnTo>
                  <a:pt x="26682" y="1534"/>
                </a:lnTo>
                <a:lnTo>
                  <a:pt x="18935" y="0"/>
                </a:lnTo>
                <a:close/>
              </a:path>
              <a:path w="38100" h="40004">
                <a:moveTo>
                  <a:pt x="30048" y="3888"/>
                </a:moveTo>
                <a:lnTo>
                  <a:pt x="27457" y="3888"/>
                </a:lnTo>
                <a:lnTo>
                  <a:pt x="35026" y="10694"/>
                </a:lnTo>
                <a:lnTo>
                  <a:pt x="35026" y="29168"/>
                </a:lnTo>
                <a:lnTo>
                  <a:pt x="27457" y="35974"/>
                </a:lnTo>
                <a:lnTo>
                  <a:pt x="29572" y="35974"/>
                </a:lnTo>
                <a:lnTo>
                  <a:pt x="32302" y="34030"/>
                </a:lnTo>
                <a:lnTo>
                  <a:pt x="36366" y="27558"/>
                </a:lnTo>
                <a:lnTo>
                  <a:pt x="37858" y="19446"/>
                </a:lnTo>
                <a:lnTo>
                  <a:pt x="36498" y="11895"/>
                </a:lnTo>
                <a:lnTo>
                  <a:pt x="32654" y="5712"/>
                </a:lnTo>
                <a:lnTo>
                  <a:pt x="30048" y="3888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689328" y="6458896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9" y="0"/>
                </a:moveTo>
                <a:lnTo>
                  <a:pt x="952" y="0"/>
                </a:lnTo>
                <a:lnTo>
                  <a:pt x="0" y="966"/>
                </a:lnTo>
                <a:lnTo>
                  <a:pt x="0" y="18360"/>
                </a:lnTo>
                <a:lnTo>
                  <a:pt x="952" y="19326"/>
                </a:lnTo>
                <a:lnTo>
                  <a:pt x="3797" y="19326"/>
                </a:lnTo>
                <a:lnTo>
                  <a:pt x="4737" y="18360"/>
                </a:lnTo>
                <a:lnTo>
                  <a:pt x="4737" y="13529"/>
                </a:lnTo>
                <a:lnTo>
                  <a:pt x="13030" y="13529"/>
                </a:lnTo>
                <a:lnTo>
                  <a:pt x="12318" y="12562"/>
                </a:lnTo>
                <a:lnTo>
                  <a:pt x="14224" y="11596"/>
                </a:lnTo>
                <a:lnTo>
                  <a:pt x="16116" y="9663"/>
                </a:lnTo>
                <a:lnTo>
                  <a:pt x="4737" y="9663"/>
                </a:lnTo>
                <a:lnTo>
                  <a:pt x="4737" y="3864"/>
                </a:lnTo>
                <a:lnTo>
                  <a:pt x="15640" y="3864"/>
                </a:lnTo>
                <a:lnTo>
                  <a:pt x="15163" y="2898"/>
                </a:lnTo>
                <a:lnTo>
                  <a:pt x="13271" y="966"/>
                </a:lnTo>
                <a:lnTo>
                  <a:pt x="11379" y="0"/>
                </a:lnTo>
                <a:close/>
              </a:path>
              <a:path w="16510" h="19685">
                <a:moveTo>
                  <a:pt x="13030" y="13529"/>
                </a:moveTo>
                <a:lnTo>
                  <a:pt x="7581" y="13529"/>
                </a:lnTo>
                <a:lnTo>
                  <a:pt x="11379" y="18360"/>
                </a:lnTo>
                <a:lnTo>
                  <a:pt x="12318" y="19326"/>
                </a:lnTo>
                <a:lnTo>
                  <a:pt x="14224" y="19326"/>
                </a:lnTo>
                <a:lnTo>
                  <a:pt x="15163" y="18360"/>
                </a:lnTo>
                <a:lnTo>
                  <a:pt x="15163" y="16427"/>
                </a:lnTo>
                <a:lnTo>
                  <a:pt x="13030" y="13529"/>
                </a:lnTo>
                <a:close/>
              </a:path>
              <a:path w="16510" h="19685">
                <a:moveTo>
                  <a:pt x="15640" y="3864"/>
                </a:moveTo>
                <a:lnTo>
                  <a:pt x="10426" y="3864"/>
                </a:lnTo>
                <a:lnTo>
                  <a:pt x="11379" y="4831"/>
                </a:lnTo>
                <a:lnTo>
                  <a:pt x="11379" y="8696"/>
                </a:lnTo>
                <a:lnTo>
                  <a:pt x="10426" y="9663"/>
                </a:lnTo>
                <a:lnTo>
                  <a:pt x="16116" y="9663"/>
                </a:lnTo>
                <a:lnTo>
                  <a:pt x="16116" y="4831"/>
                </a:lnTo>
                <a:lnTo>
                  <a:pt x="15640" y="3864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957" y="244658"/>
            <a:ext cx="11903384" cy="436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87C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7463" y="1191191"/>
            <a:ext cx="10804372" cy="365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71707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0962" y="6377940"/>
            <a:ext cx="3897376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8965" y="6377940"/>
            <a:ext cx="28012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69096" y="6377940"/>
            <a:ext cx="28012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12" Type="http://schemas.openxmlformats.org/officeDocument/2006/relationships/image" Target="../media/image27.png"/><Relationship Id="rId2" Type="http://schemas.openxmlformats.org/officeDocument/2006/relationships/image" Target="../media/image30.pn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g"/><Relationship Id="rId18" Type="http://schemas.openxmlformats.org/officeDocument/2006/relationships/image" Target="../media/image49.jp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jp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jp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jp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36.png"/><Relationship Id="rId15" Type="http://schemas.openxmlformats.org/officeDocument/2006/relationships/image" Target="../media/image46.jp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jp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jpg"/><Relationship Id="rId27" Type="http://schemas.openxmlformats.org/officeDocument/2006/relationships/image" Target="../media/image58.png"/><Relationship Id="rId30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jp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9" Type="http://schemas.openxmlformats.org/officeDocument/2006/relationships/image" Target="../media/image158.png"/><Relationship Id="rId3" Type="http://schemas.openxmlformats.org/officeDocument/2006/relationships/image" Target="../media/image123.png"/><Relationship Id="rId21" Type="http://schemas.openxmlformats.org/officeDocument/2006/relationships/image" Target="../media/image141.png"/><Relationship Id="rId34" Type="http://schemas.openxmlformats.org/officeDocument/2006/relationships/image" Target="../media/image154.jpg"/><Relationship Id="rId42" Type="http://schemas.openxmlformats.org/officeDocument/2006/relationships/image" Target="../media/image16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33" Type="http://schemas.openxmlformats.org/officeDocument/2006/relationships/image" Target="../media/image153.png"/><Relationship Id="rId38" Type="http://schemas.openxmlformats.org/officeDocument/2006/relationships/image" Target="../media/image15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29" Type="http://schemas.openxmlformats.org/officeDocument/2006/relationships/image" Target="../media/image149.png"/><Relationship Id="rId41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32" Type="http://schemas.openxmlformats.org/officeDocument/2006/relationships/image" Target="../media/image152.png"/><Relationship Id="rId37" Type="http://schemas.openxmlformats.org/officeDocument/2006/relationships/image" Target="../media/image156.png"/><Relationship Id="rId40" Type="http://schemas.openxmlformats.org/officeDocument/2006/relationships/image" Target="../media/image159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36" Type="http://schemas.openxmlformats.org/officeDocument/2006/relationships/image" Target="../media/image155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31" Type="http://schemas.openxmlformats.org/officeDocument/2006/relationships/image" Target="../media/image151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Relationship Id="rId30" Type="http://schemas.openxmlformats.org/officeDocument/2006/relationships/image" Target="../media/image150.png"/><Relationship Id="rId35" Type="http://schemas.openxmlformats.org/officeDocument/2006/relationships/hyperlink" Target="http://www.vmware.com/support/developer/srm-api/srm_50_api.pdf" TargetMode="External"/><Relationship Id="rId43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virtu-al.net/" TargetMode="External"/><Relationship Id="rId3" Type="http://schemas.openxmlformats.org/officeDocument/2006/relationships/hyperlink" Target="http://vmware.com/go/PowerCLI" TargetMode="External"/><Relationship Id="rId7" Type="http://schemas.openxmlformats.org/officeDocument/2006/relationships/hyperlink" Target="http://Lucd.info/" TargetMode="External"/><Relationship Id="rId2" Type="http://schemas.openxmlformats.org/officeDocument/2006/relationships/hyperlink" Target="http://blogs.vmware.com/PowerCL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s.vmware.com/vsphere/automation/" TargetMode="External"/><Relationship Id="rId5" Type="http://schemas.openxmlformats.org/officeDocument/2006/relationships/hyperlink" Target="http://communities.vmware.com/community/vmtn/server/vsphere/automationtools/powercli?view=discussions" TargetMode="External"/><Relationship Id="rId4" Type="http://schemas.openxmlformats.org/officeDocument/2006/relationships/hyperlink" Target="http://vmware.com/support/developer/PowerCLI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3" Type="http://schemas.openxmlformats.org/officeDocument/2006/relationships/image" Target="../media/image164.jpg"/><Relationship Id="rId7" Type="http://schemas.openxmlformats.org/officeDocument/2006/relationships/image" Target="../media/image168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g"/><Relationship Id="rId5" Type="http://schemas.openxmlformats.org/officeDocument/2006/relationships/image" Target="../media/image166.jpg"/><Relationship Id="rId4" Type="http://schemas.openxmlformats.org/officeDocument/2006/relationships/image" Target="../media/image16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renoufa@vmware.com" TargetMode="Externa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rtu-al.net/" TargetMode="External"/><Relationship Id="rId4" Type="http://schemas.openxmlformats.org/officeDocument/2006/relationships/hyperlink" Target="http://blogs.vmware.com/PowerCLI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" Type="http://schemas.openxmlformats.org/officeDocument/2006/relationships/image" Target="../media/image9.pn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12" Type="http://schemas.openxmlformats.org/officeDocument/2006/relationships/image" Target="../media/image27.png"/><Relationship Id="rId2" Type="http://schemas.openxmlformats.org/officeDocument/2006/relationships/image" Target="../media/image24.pn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82" y="0"/>
            <a:ext cx="12176353" cy="6849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6117" y="484603"/>
            <a:ext cx="4398645" cy="1038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60"/>
              </a:lnSpc>
            </a:pPr>
            <a:r>
              <a:rPr sz="3600" spc="-5" dirty="0"/>
              <a:t>VMware</a:t>
            </a:r>
            <a:r>
              <a:rPr sz="3600" spc="-215" dirty="0"/>
              <a:t> </a:t>
            </a:r>
            <a:r>
              <a:rPr sz="3600" spc="-5" dirty="0"/>
              <a:t>Automation</a:t>
            </a:r>
            <a:endParaRPr sz="3600" dirty="0"/>
          </a:p>
          <a:p>
            <a:pPr marL="12700">
              <a:lnSpc>
                <a:spcPts val="4060"/>
              </a:lnSpc>
            </a:pPr>
            <a:r>
              <a:rPr sz="3600" spc="-5" dirty="0"/>
              <a:t>-</a:t>
            </a:r>
            <a:r>
              <a:rPr sz="3600" spc="-95" dirty="0"/>
              <a:t> </a:t>
            </a:r>
            <a:r>
              <a:rPr sz="3600" spc="-5" dirty="0"/>
              <a:t>PowerCLI</a:t>
            </a:r>
            <a:endParaRPr sz="3600" dirty="0"/>
          </a:p>
        </p:txBody>
      </p:sp>
      <p:sp>
        <p:nvSpPr>
          <p:cNvPr id="12" name="object 12"/>
          <p:cNvSpPr txBox="1"/>
          <p:nvPr/>
        </p:nvSpPr>
        <p:spPr>
          <a:xfrm>
            <a:off x="146050" y="5334000"/>
            <a:ext cx="308356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04950">
              <a:lnSpc>
                <a:spcPts val="1700"/>
              </a:lnSpc>
            </a:pPr>
            <a:r>
              <a:rPr lang="en-US" sz="1600" spc="-5" dirty="0" smtClean="0">
                <a:solidFill>
                  <a:srgbClr val="FFFFFF"/>
                </a:solidFill>
                <a:latin typeface="Arial"/>
                <a:cs typeface="Arial"/>
              </a:rPr>
              <a:t>NaveenKumar</a:t>
            </a:r>
            <a:r>
              <a:rPr sz="1600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600" spc="-5" dirty="0" smtClean="0">
                <a:solidFill>
                  <a:srgbClr val="FFFFFF"/>
                </a:solidFill>
                <a:latin typeface="Arial"/>
                <a:cs typeface="Arial"/>
              </a:rPr>
              <a:t>Consultant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ts val="1680"/>
              </a:lnSpc>
            </a:pPr>
            <a:r>
              <a:rPr lang="en-US" sz="1600" spc="-5" dirty="0" err="1" smtClean="0">
                <a:solidFill>
                  <a:srgbClr val="FFFFFF"/>
                </a:solidFill>
                <a:latin typeface="Arial"/>
                <a:cs typeface="Arial"/>
              </a:rPr>
              <a:t>Devops</a:t>
            </a:r>
            <a:r>
              <a:rPr lang="en-US" sz="1600" spc="-5" dirty="0" smtClean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6109930"/>
            <a:ext cx="2219325" cy="59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1749" y="810587"/>
            <a:ext cx="2414270" cy="2451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5010">
              <a:lnSpc>
                <a:spcPct val="100000"/>
              </a:lnSpc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Provisioning</a:t>
            </a:r>
            <a:endParaRPr sz="2000">
              <a:latin typeface="Arial"/>
              <a:cs typeface="Arial"/>
            </a:endParaRPr>
          </a:p>
          <a:p>
            <a:pPr marL="12700" marR="725805">
              <a:lnSpc>
                <a:spcPts val="1300"/>
              </a:lnSpc>
              <a:spcBef>
                <a:spcPts val="1070"/>
              </a:spcBef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Datacenter Infrastructure  </a:t>
            </a:r>
            <a:r>
              <a:rPr sz="1100" spc="-5" dirty="0">
                <a:solidFill>
                  <a:srgbClr val="C6C6C8"/>
                </a:solidFill>
                <a:latin typeface="Arial"/>
                <a:cs typeface="Arial"/>
              </a:rPr>
              <a:t>vCAC/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vCO/PowerCLI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Virtual Datacenter  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vCD</a:t>
            </a:r>
            <a:r>
              <a:rPr sz="1100" spc="-5" dirty="0">
                <a:solidFill>
                  <a:srgbClr val="B9B8B9"/>
                </a:solidFill>
                <a:latin typeface="Arial"/>
                <a:cs typeface="Arial"/>
              </a:rPr>
              <a:t>/VCNS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260"/>
              </a:lnSpc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VMs</a:t>
            </a:r>
            <a:endParaRPr sz="1100">
              <a:latin typeface="Arial"/>
              <a:cs typeface="Arial"/>
            </a:endParaRPr>
          </a:p>
          <a:p>
            <a:pPr marL="12700" marR="5080" indent="69850">
              <a:lnSpc>
                <a:spcPts val="1300"/>
              </a:lnSpc>
              <a:spcBef>
                <a:spcPts val="135"/>
              </a:spcBef>
            </a:pPr>
            <a:r>
              <a:rPr sz="1100" spc="-5" dirty="0">
                <a:solidFill>
                  <a:srgbClr val="B9B8B9"/>
                </a:solidFill>
                <a:latin typeface="Arial"/>
                <a:cs typeface="Arial"/>
              </a:rPr>
              <a:t>AppD/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vCAC</a:t>
            </a:r>
            <a:r>
              <a:rPr sz="1100" spc="-5" dirty="0">
                <a:solidFill>
                  <a:srgbClr val="B9B8B9"/>
                </a:solidFill>
                <a:latin typeface="Arial"/>
                <a:cs typeface="Arial"/>
              </a:rPr>
              <a:t>/VCO/PowerCLI/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vCenter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Applications  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AppD</a:t>
            </a:r>
            <a:r>
              <a:rPr sz="1100" spc="-5" dirty="0">
                <a:solidFill>
                  <a:srgbClr val="B9B8B9"/>
                </a:solidFill>
                <a:latin typeface="Arial"/>
                <a:cs typeface="Arial"/>
              </a:rPr>
              <a:t>/vCAC/vCO/PowerCLI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Workloads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vCAC</a:t>
            </a:r>
            <a:r>
              <a:rPr sz="1100" spc="-5" dirty="0">
                <a:solidFill>
                  <a:srgbClr val="B9B8B9"/>
                </a:solidFill>
                <a:latin typeface="Arial"/>
                <a:cs typeface="Arial"/>
              </a:rPr>
              <a:t>/vCO/PowerCLI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Desktops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75"/>
              </a:spcBef>
            </a:pP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vCAC/View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4366" y="810587"/>
            <a:ext cx="2321560" cy="3145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160">
              <a:lnSpc>
                <a:spcPct val="100000"/>
              </a:lnSpc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 marL="12700" marR="826769">
              <a:lnSpc>
                <a:spcPts val="1300"/>
              </a:lnSpc>
              <a:spcBef>
                <a:spcPts val="1345"/>
              </a:spcBef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Detection of failures  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vCOps Mgr</a:t>
            </a:r>
            <a:r>
              <a:rPr sz="1100" spc="-5" dirty="0">
                <a:solidFill>
                  <a:srgbClr val="B9B8B9"/>
                </a:solidFill>
                <a:latin typeface="Arial"/>
                <a:cs typeface="Arial"/>
              </a:rPr>
              <a:t>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Availability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vCOps</a:t>
            </a:r>
            <a:r>
              <a:rPr sz="1100" b="1" spc="-75" dirty="0">
                <a:solidFill>
                  <a:srgbClr val="52862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Mgr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Health</a:t>
            </a:r>
            <a:endParaRPr sz="1100">
              <a:latin typeface="Arial"/>
              <a:cs typeface="Arial"/>
            </a:endParaRPr>
          </a:p>
          <a:p>
            <a:pPr marL="12700" marR="5080" indent="77470">
              <a:lnSpc>
                <a:spcPts val="1300"/>
              </a:lnSpc>
              <a:spcBef>
                <a:spcPts val="135"/>
              </a:spcBef>
            </a:pP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vCOps Mgr</a:t>
            </a:r>
            <a:r>
              <a:rPr sz="1100" spc="-5" dirty="0">
                <a:solidFill>
                  <a:srgbClr val="B9B8B9"/>
                </a:solidFill>
                <a:latin typeface="Arial"/>
                <a:cs typeface="Arial"/>
              </a:rPr>
              <a:t>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Scaling/Rightsizing  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vCOps/vCO</a:t>
            </a:r>
            <a:r>
              <a:rPr sz="1100" spc="-5" dirty="0">
                <a:solidFill>
                  <a:srgbClr val="B9B8B9"/>
                </a:solidFill>
                <a:latin typeface="Arial"/>
                <a:cs typeface="Arial"/>
              </a:rPr>
              <a:t>/PowerCLI/vCAC/AppD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Capacity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vCOps</a:t>
            </a:r>
            <a:r>
              <a:rPr sz="1100" b="1" spc="-35" dirty="0">
                <a:solidFill>
                  <a:srgbClr val="52862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Mgr</a:t>
            </a:r>
            <a:r>
              <a:rPr sz="1100" spc="-5" dirty="0">
                <a:solidFill>
                  <a:srgbClr val="B9B8B9"/>
                </a:solidFill>
                <a:latin typeface="Arial"/>
                <a:cs typeface="Arial"/>
              </a:rPr>
              <a:t>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Remediation</a:t>
            </a:r>
            <a:endParaRPr sz="1100">
              <a:latin typeface="Arial"/>
              <a:cs typeface="Arial"/>
            </a:endParaRPr>
          </a:p>
          <a:p>
            <a:pPr marL="12700" marR="912494" indent="77470">
              <a:lnSpc>
                <a:spcPts val="1300"/>
              </a:lnSpc>
              <a:spcBef>
                <a:spcPts val="135"/>
              </a:spcBef>
            </a:pP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vCO</a:t>
            </a:r>
            <a:r>
              <a:rPr sz="1100" spc="-5" dirty="0">
                <a:solidFill>
                  <a:srgbClr val="B9B8B9"/>
                </a:solidFill>
                <a:latin typeface="Arial"/>
                <a:cs typeface="Arial"/>
              </a:rPr>
              <a:t>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Resource Allocation  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vSphere DRS/SDRS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Failover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60"/>
              </a:lnSpc>
            </a:pP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vSphere</a:t>
            </a:r>
            <a:r>
              <a:rPr sz="1100" b="1" spc="-50" dirty="0">
                <a:solidFill>
                  <a:srgbClr val="52862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HA/SRM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03451" y="810525"/>
            <a:ext cx="2160270" cy="181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895">
              <a:lnSpc>
                <a:spcPct val="100000"/>
              </a:lnSpc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Maintenance</a:t>
            </a:r>
            <a:endParaRPr sz="2400">
              <a:latin typeface="Arial"/>
              <a:cs typeface="Arial"/>
            </a:endParaRPr>
          </a:p>
          <a:p>
            <a:pPr marL="12700" marR="774065">
              <a:lnSpc>
                <a:spcPts val="1300"/>
              </a:lnSpc>
              <a:spcBef>
                <a:spcPts val="865"/>
              </a:spcBef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Administrative</a:t>
            </a:r>
            <a:r>
              <a:rPr sz="1100" b="1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tasks  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vCO/PowerCLI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Updates /</a:t>
            </a:r>
            <a:r>
              <a:rPr sz="1100" b="1" spc="-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Upgrades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VUM/VCM</a:t>
            </a:r>
            <a:r>
              <a:rPr sz="1100" spc="-5" dirty="0">
                <a:solidFill>
                  <a:srgbClr val="B9B8B9"/>
                </a:solidFill>
                <a:latin typeface="Arial"/>
                <a:cs typeface="Arial"/>
              </a:rPr>
              <a:t>/vCO/PowerCLI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Reporting</a:t>
            </a:r>
            <a:endParaRPr sz="1100">
              <a:latin typeface="Arial"/>
              <a:cs typeface="Arial"/>
            </a:endParaRPr>
          </a:p>
          <a:p>
            <a:pPr marL="12700" marR="612140" indent="77470">
              <a:lnSpc>
                <a:spcPts val="1300"/>
              </a:lnSpc>
              <a:spcBef>
                <a:spcPts val="135"/>
              </a:spcBef>
            </a:pP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PowerCLI/vCOpsMgr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Ongoing</a:t>
            </a:r>
            <a:r>
              <a:rPr sz="1100" b="1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Configuration  </a:t>
            </a:r>
            <a:r>
              <a:rPr sz="1100" b="1" spc="-5" dirty="0">
                <a:solidFill>
                  <a:srgbClr val="52862F"/>
                </a:solidFill>
                <a:latin typeface="Arial"/>
                <a:cs typeface="Arial"/>
              </a:rPr>
              <a:t>VCM/AppD/vCAC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5911" y="706580"/>
            <a:ext cx="133003" cy="5532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42624" y="730427"/>
            <a:ext cx="1905" cy="5438775"/>
          </a:xfrm>
          <a:custGeom>
            <a:avLst/>
            <a:gdLst/>
            <a:ahLst/>
            <a:cxnLst/>
            <a:rect l="l" t="t" r="r" b="b"/>
            <a:pathLst>
              <a:path w="1904" h="5438775">
                <a:moveTo>
                  <a:pt x="1320" y="0"/>
                </a:moveTo>
                <a:lnTo>
                  <a:pt x="0" y="5438448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94168" y="706580"/>
            <a:ext cx="137159" cy="5532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58378" y="730427"/>
            <a:ext cx="7620" cy="5438775"/>
          </a:xfrm>
          <a:custGeom>
            <a:avLst/>
            <a:gdLst/>
            <a:ahLst/>
            <a:cxnLst/>
            <a:rect l="l" t="t" r="r" b="b"/>
            <a:pathLst>
              <a:path w="7620" h="5438775">
                <a:moveTo>
                  <a:pt x="7290" y="0"/>
                </a:moveTo>
                <a:lnTo>
                  <a:pt x="0" y="5438448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99194" y="4049519"/>
            <a:ext cx="853869" cy="8537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00490" y="5271737"/>
            <a:ext cx="1343304" cy="1000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00490" y="5054028"/>
            <a:ext cx="1329918" cy="924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65361" y="4885653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06585" y="5023167"/>
            <a:ext cx="360771" cy="397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47821" y="5160671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4554" y="5066233"/>
            <a:ext cx="360768" cy="397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45791" y="5203736"/>
            <a:ext cx="360768" cy="3977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87027" y="5341239"/>
            <a:ext cx="360768" cy="3977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61839" y="5599007"/>
            <a:ext cx="639546" cy="5107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23980" y="5599007"/>
            <a:ext cx="333507" cy="577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58435" y="5634231"/>
            <a:ext cx="396227" cy="407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6643" y="6117528"/>
            <a:ext cx="1701723" cy="67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6567" y="6151418"/>
            <a:ext cx="1571104" cy="7024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81395" y="5126969"/>
            <a:ext cx="1521091" cy="10236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68708" y="5114290"/>
            <a:ext cx="1546631" cy="1048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43855" y="5138013"/>
            <a:ext cx="639991" cy="10246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07743" y="4225025"/>
            <a:ext cx="2191029" cy="19071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pc="-5" dirty="0"/>
              <a:t>What VMware Products </a:t>
            </a:r>
            <a:r>
              <a:rPr i="1" spc="-5" dirty="0">
                <a:solidFill>
                  <a:srgbClr val="458C3A"/>
                </a:solidFill>
                <a:latin typeface="Arial"/>
                <a:cs typeface="Arial"/>
              </a:rPr>
              <a:t>ARE</a:t>
            </a:r>
            <a:r>
              <a:rPr i="1" spc="-30" dirty="0">
                <a:solidFill>
                  <a:srgbClr val="458C3A"/>
                </a:solidFill>
                <a:latin typeface="Arial"/>
                <a:cs typeface="Arial"/>
              </a:rPr>
              <a:t> </a:t>
            </a:r>
            <a:r>
              <a:rPr spc="-5" dirty="0"/>
              <a:t>Recommended?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631704" y="6492660"/>
            <a:ext cx="423418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(If you use something else and it works,</a:t>
            </a:r>
            <a:r>
              <a:rPr sz="1600" spc="6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great!)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52150"/>
            <a:ext cx="57937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vCloud Automation</a:t>
            </a:r>
            <a:r>
              <a:rPr sz="3600" spc="-210" dirty="0"/>
              <a:t> </a:t>
            </a:r>
            <a:r>
              <a:rPr sz="3600" spc="-5" dirty="0"/>
              <a:t>Center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115080"/>
            <a:ext cx="723519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vCloud Automation Center - QUICK</a:t>
            </a:r>
            <a:r>
              <a:rPr spc="-135" dirty="0"/>
              <a:t> </a:t>
            </a:r>
            <a:r>
              <a:rPr spc="-35" dirty="0"/>
              <a:t>FACTS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5300" y="1158102"/>
            <a:ext cx="3554095" cy="398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r>
              <a:rPr sz="2000" spc="-6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717074"/>
                </a:solidFill>
                <a:latin typeface="Arial"/>
                <a:cs typeface="Arial"/>
              </a:rPr>
              <a:t>Technology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4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Built-in &amp; policy</a:t>
            </a:r>
            <a:r>
              <a:rPr sz="18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based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</a:t>
            </a:r>
            <a:r>
              <a:rPr sz="2000" spc="-40" dirty="0">
                <a:solidFill>
                  <a:srgbClr val="717074"/>
                </a:solidFill>
                <a:latin typeface="Arial"/>
                <a:cs typeface="Arial"/>
              </a:rPr>
              <a:t>Target</a:t>
            </a:r>
            <a:r>
              <a:rPr sz="20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Cloud</a:t>
            </a:r>
            <a:r>
              <a:rPr sz="1800" spc="-1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Administrator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Service</a:t>
            </a:r>
            <a:r>
              <a:rPr sz="1800" spc="-1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Architect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Consumers of IT</a:t>
            </a:r>
            <a:r>
              <a:rPr sz="1800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services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Particularly good for…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Self-service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Service lifecycle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management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0898" y="1348854"/>
            <a:ext cx="5444604" cy="3741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8343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/>
              <a:t>vCAC – Self Service</a:t>
            </a:r>
            <a:r>
              <a:rPr sz="2400" spc="-95" dirty="0"/>
              <a:t> </a:t>
            </a:r>
            <a:r>
              <a:rPr sz="2400" spc="-5" dirty="0"/>
              <a:t>Automation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720735" y="2776447"/>
            <a:ext cx="1022465" cy="31048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3377" y="2780563"/>
            <a:ext cx="1016000" cy="3095625"/>
          </a:xfrm>
          <a:custGeom>
            <a:avLst/>
            <a:gdLst/>
            <a:ahLst/>
            <a:cxnLst/>
            <a:rect l="l" t="t" r="r" b="b"/>
            <a:pathLst>
              <a:path w="1016000" h="3095625">
                <a:moveTo>
                  <a:pt x="0" y="69080"/>
                </a:moveTo>
                <a:lnTo>
                  <a:pt x="5429" y="42191"/>
                </a:lnTo>
                <a:lnTo>
                  <a:pt x="20236" y="20233"/>
                </a:lnTo>
                <a:lnTo>
                  <a:pt x="42199" y="5428"/>
                </a:lnTo>
                <a:lnTo>
                  <a:pt x="69093" y="0"/>
                </a:lnTo>
                <a:lnTo>
                  <a:pt x="946679" y="0"/>
                </a:lnTo>
                <a:lnTo>
                  <a:pt x="973573" y="5428"/>
                </a:lnTo>
                <a:lnTo>
                  <a:pt x="995534" y="20233"/>
                </a:lnTo>
                <a:lnTo>
                  <a:pt x="1010340" y="42191"/>
                </a:lnTo>
                <a:lnTo>
                  <a:pt x="1015769" y="69080"/>
                </a:lnTo>
                <a:lnTo>
                  <a:pt x="1015769" y="3026176"/>
                </a:lnTo>
                <a:lnTo>
                  <a:pt x="1010340" y="3053067"/>
                </a:lnTo>
                <a:lnTo>
                  <a:pt x="995534" y="3075027"/>
                </a:lnTo>
                <a:lnTo>
                  <a:pt x="973573" y="3089833"/>
                </a:lnTo>
                <a:lnTo>
                  <a:pt x="946679" y="3095262"/>
                </a:lnTo>
                <a:lnTo>
                  <a:pt x="69093" y="3095262"/>
                </a:lnTo>
                <a:lnTo>
                  <a:pt x="42199" y="3089833"/>
                </a:lnTo>
                <a:lnTo>
                  <a:pt x="20236" y="3075027"/>
                </a:lnTo>
                <a:lnTo>
                  <a:pt x="5429" y="3053067"/>
                </a:lnTo>
                <a:lnTo>
                  <a:pt x="0" y="3026176"/>
                </a:lnTo>
                <a:lnTo>
                  <a:pt x="0" y="69080"/>
                </a:lnTo>
                <a:close/>
              </a:path>
            </a:pathLst>
          </a:custGeom>
          <a:ln w="31716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61832" y="4064183"/>
            <a:ext cx="939165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8890" algn="ctr">
              <a:lnSpc>
                <a:spcPts val="1400"/>
              </a:lnSpc>
            </a:pPr>
            <a:r>
              <a:rPr sz="1200" b="1" spc="-5" dirty="0">
                <a:solidFill>
                  <a:srgbClr val="FFFFFF"/>
                </a:solidFill>
                <a:latin typeface="Arial Black"/>
                <a:cs typeface="Arial Black"/>
              </a:rPr>
              <a:t>vCenter  Operations  Mgmt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63544" y="2776454"/>
            <a:ext cx="910243" cy="312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65919" y="2780563"/>
            <a:ext cx="905510" cy="3121025"/>
          </a:xfrm>
          <a:custGeom>
            <a:avLst/>
            <a:gdLst/>
            <a:ahLst/>
            <a:cxnLst/>
            <a:rect l="l" t="t" r="r" b="b"/>
            <a:pathLst>
              <a:path w="905509" h="3121025">
                <a:moveTo>
                  <a:pt x="0" y="61553"/>
                </a:moveTo>
                <a:lnTo>
                  <a:pt x="4838" y="37593"/>
                </a:lnTo>
                <a:lnTo>
                  <a:pt x="18031" y="18028"/>
                </a:lnTo>
                <a:lnTo>
                  <a:pt x="37601" y="4837"/>
                </a:lnTo>
                <a:lnTo>
                  <a:pt x="61565" y="0"/>
                </a:lnTo>
                <a:lnTo>
                  <a:pt x="843534" y="0"/>
                </a:lnTo>
                <a:lnTo>
                  <a:pt x="867498" y="4837"/>
                </a:lnTo>
                <a:lnTo>
                  <a:pt x="887067" y="18028"/>
                </a:lnTo>
                <a:lnTo>
                  <a:pt x="900261" y="37593"/>
                </a:lnTo>
                <a:lnTo>
                  <a:pt x="905099" y="61553"/>
                </a:lnTo>
                <a:lnTo>
                  <a:pt x="905099" y="3058857"/>
                </a:lnTo>
                <a:lnTo>
                  <a:pt x="900261" y="3082818"/>
                </a:lnTo>
                <a:lnTo>
                  <a:pt x="887067" y="3102384"/>
                </a:lnTo>
                <a:lnTo>
                  <a:pt x="867498" y="3115575"/>
                </a:lnTo>
                <a:lnTo>
                  <a:pt x="843534" y="3120412"/>
                </a:lnTo>
                <a:lnTo>
                  <a:pt x="61565" y="3120412"/>
                </a:lnTo>
                <a:lnTo>
                  <a:pt x="37601" y="3115575"/>
                </a:lnTo>
                <a:lnTo>
                  <a:pt x="18031" y="3102384"/>
                </a:lnTo>
                <a:lnTo>
                  <a:pt x="4838" y="3082818"/>
                </a:lnTo>
                <a:lnTo>
                  <a:pt x="0" y="3058857"/>
                </a:lnTo>
                <a:lnTo>
                  <a:pt x="0" y="61553"/>
                </a:lnTo>
                <a:close/>
              </a:path>
            </a:pathLst>
          </a:custGeom>
          <a:ln w="31717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4938" y="4089446"/>
            <a:ext cx="645795" cy="50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310"/>
              </a:lnSpc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1100">
              <a:latin typeface="Arial"/>
              <a:cs typeface="Arial"/>
            </a:endParaRPr>
          </a:p>
          <a:p>
            <a:pPr marL="12700" marR="5080" algn="ctr">
              <a:lnSpc>
                <a:spcPts val="1300"/>
              </a:lnSpc>
              <a:spcBef>
                <a:spcPts val="50"/>
              </a:spcBef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Business 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Mgmt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01391" y="3807230"/>
            <a:ext cx="2759824" cy="565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9542" y="3794518"/>
            <a:ext cx="2781642" cy="588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58552" y="4013818"/>
            <a:ext cx="174688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vCloud Director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100" b="1" i="1" spc="-5" dirty="0">
                <a:solidFill>
                  <a:srgbClr val="FFFFFF"/>
                </a:solidFill>
                <a:latin typeface="Arial"/>
                <a:cs typeface="Arial"/>
              </a:rPr>
              <a:t>optional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01391" y="4422367"/>
            <a:ext cx="1313408" cy="8395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9542" y="4412170"/>
            <a:ext cx="1335316" cy="8635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5447" y="4508051"/>
            <a:ext cx="925194" cy="666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19685" algn="ctr">
              <a:lnSpc>
                <a:spcPts val="1300"/>
              </a:lnSpc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Software  Defined  Networking</a:t>
            </a:r>
            <a:r>
              <a:rPr sz="11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&amp;  Security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81297" y="4422367"/>
            <a:ext cx="1379918" cy="8395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270" y="4412170"/>
            <a:ext cx="1401914" cy="8635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98606" y="4508051"/>
            <a:ext cx="762635" cy="666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2865" algn="just">
              <a:lnSpc>
                <a:spcPts val="1300"/>
              </a:lnSpc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Software  Defined  Storage &amp;  Availability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01391" y="5315988"/>
            <a:ext cx="2759824" cy="5652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9542" y="5305310"/>
            <a:ext cx="2781642" cy="5885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07104" y="5524610"/>
            <a:ext cx="57658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vSphere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86636" y="3809542"/>
            <a:ext cx="584835" cy="2067560"/>
          </a:xfrm>
          <a:custGeom>
            <a:avLst/>
            <a:gdLst/>
            <a:ahLst/>
            <a:cxnLst/>
            <a:rect l="l" t="t" r="r" b="b"/>
            <a:pathLst>
              <a:path w="584834" h="2067560">
                <a:moveTo>
                  <a:pt x="0" y="39772"/>
                </a:moveTo>
                <a:lnTo>
                  <a:pt x="3126" y="24291"/>
                </a:lnTo>
                <a:lnTo>
                  <a:pt x="11651" y="11649"/>
                </a:lnTo>
                <a:lnTo>
                  <a:pt x="24296" y="3125"/>
                </a:lnTo>
                <a:lnTo>
                  <a:pt x="39780" y="0"/>
                </a:lnTo>
                <a:lnTo>
                  <a:pt x="545052" y="0"/>
                </a:lnTo>
                <a:lnTo>
                  <a:pt x="560536" y="3125"/>
                </a:lnTo>
                <a:lnTo>
                  <a:pt x="573181" y="11649"/>
                </a:lnTo>
                <a:lnTo>
                  <a:pt x="581707" y="24291"/>
                </a:lnTo>
                <a:lnTo>
                  <a:pt x="584833" y="39772"/>
                </a:lnTo>
                <a:lnTo>
                  <a:pt x="584833" y="2027638"/>
                </a:lnTo>
                <a:lnTo>
                  <a:pt x="581707" y="2043118"/>
                </a:lnTo>
                <a:lnTo>
                  <a:pt x="573181" y="2055760"/>
                </a:lnTo>
                <a:lnTo>
                  <a:pt x="560536" y="2064284"/>
                </a:lnTo>
                <a:lnTo>
                  <a:pt x="545052" y="2067410"/>
                </a:lnTo>
                <a:lnTo>
                  <a:pt x="39780" y="2067410"/>
                </a:lnTo>
                <a:lnTo>
                  <a:pt x="24296" y="2064284"/>
                </a:lnTo>
                <a:lnTo>
                  <a:pt x="11651" y="2055760"/>
                </a:lnTo>
                <a:lnTo>
                  <a:pt x="3126" y="2043118"/>
                </a:lnTo>
                <a:lnTo>
                  <a:pt x="0" y="2027638"/>
                </a:lnTo>
                <a:lnTo>
                  <a:pt x="0" y="39772"/>
                </a:lnTo>
                <a:close/>
              </a:path>
            </a:pathLst>
          </a:custGeom>
          <a:ln w="19030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86636" y="3809542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4" h="478789">
                <a:moveTo>
                  <a:pt x="552297" y="0"/>
                </a:moveTo>
                <a:lnTo>
                  <a:pt x="32537" y="0"/>
                </a:lnTo>
                <a:lnTo>
                  <a:pt x="19872" y="2556"/>
                </a:lnTo>
                <a:lnTo>
                  <a:pt x="9529" y="9528"/>
                </a:lnTo>
                <a:lnTo>
                  <a:pt x="2556" y="19866"/>
                </a:lnTo>
                <a:lnTo>
                  <a:pt x="0" y="32524"/>
                </a:lnTo>
                <a:lnTo>
                  <a:pt x="0" y="445731"/>
                </a:lnTo>
                <a:lnTo>
                  <a:pt x="2556" y="458389"/>
                </a:lnTo>
                <a:lnTo>
                  <a:pt x="9529" y="468728"/>
                </a:lnTo>
                <a:lnTo>
                  <a:pt x="19872" y="475699"/>
                </a:lnTo>
                <a:lnTo>
                  <a:pt x="32537" y="478256"/>
                </a:lnTo>
                <a:lnTo>
                  <a:pt x="552297" y="478256"/>
                </a:lnTo>
                <a:lnTo>
                  <a:pt x="564962" y="475699"/>
                </a:lnTo>
                <a:lnTo>
                  <a:pt x="575305" y="468728"/>
                </a:lnTo>
                <a:lnTo>
                  <a:pt x="582278" y="458389"/>
                </a:lnTo>
                <a:lnTo>
                  <a:pt x="584834" y="445731"/>
                </a:lnTo>
                <a:lnTo>
                  <a:pt x="584834" y="32524"/>
                </a:lnTo>
                <a:lnTo>
                  <a:pt x="582278" y="19866"/>
                </a:lnTo>
                <a:lnTo>
                  <a:pt x="575305" y="9528"/>
                </a:lnTo>
                <a:lnTo>
                  <a:pt x="564962" y="2556"/>
                </a:lnTo>
                <a:lnTo>
                  <a:pt x="552297" y="0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86636" y="3809542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4" h="478789">
                <a:moveTo>
                  <a:pt x="0" y="32531"/>
                </a:moveTo>
                <a:lnTo>
                  <a:pt x="2556" y="19868"/>
                </a:lnTo>
                <a:lnTo>
                  <a:pt x="9529" y="9528"/>
                </a:lnTo>
                <a:lnTo>
                  <a:pt x="19872" y="2556"/>
                </a:lnTo>
                <a:lnTo>
                  <a:pt x="32537" y="0"/>
                </a:lnTo>
                <a:lnTo>
                  <a:pt x="552295" y="0"/>
                </a:lnTo>
                <a:lnTo>
                  <a:pt x="564960" y="2556"/>
                </a:lnTo>
                <a:lnTo>
                  <a:pt x="575302" y="9528"/>
                </a:lnTo>
                <a:lnTo>
                  <a:pt x="582276" y="19868"/>
                </a:lnTo>
                <a:lnTo>
                  <a:pt x="584833" y="32531"/>
                </a:lnTo>
                <a:lnTo>
                  <a:pt x="584833" y="445733"/>
                </a:lnTo>
                <a:lnTo>
                  <a:pt x="582276" y="458395"/>
                </a:lnTo>
                <a:lnTo>
                  <a:pt x="575302" y="468736"/>
                </a:lnTo>
                <a:lnTo>
                  <a:pt x="564960" y="475707"/>
                </a:lnTo>
                <a:lnTo>
                  <a:pt x="552295" y="478264"/>
                </a:lnTo>
                <a:lnTo>
                  <a:pt x="32537" y="478264"/>
                </a:lnTo>
                <a:lnTo>
                  <a:pt x="19872" y="475707"/>
                </a:lnTo>
                <a:lnTo>
                  <a:pt x="9529" y="468736"/>
                </a:lnTo>
                <a:lnTo>
                  <a:pt x="2556" y="458395"/>
                </a:lnTo>
                <a:lnTo>
                  <a:pt x="0" y="445733"/>
                </a:lnTo>
                <a:lnTo>
                  <a:pt x="0" y="32531"/>
                </a:lnTo>
                <a:close/>
              </a:path>
            </a:pathLst>
          </a:custGeom>
          <a:ln w="19028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60495" y="3995287"/>
            <a:ext cx="430530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dirty="0">
                <a:solidFill>
                  <a:srgbClr val="003D79"/>
                </a:solidFill>
                <a:latin typeface="Arial"/>
                <a:cs typeface="Arial"/>
              </a:rPr>
              <a:t>Hardware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57211" y="4311633"/>
            <a:ext cx="278491" cy="2784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57211" y="5197496"/>
            <a:ext cx="278491" cy="2784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57211" y="5524315"/>
            <a:ext cx="278491" cy="2784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31446" y="3809542"/>
            <a:ext cx="584835" cy="2067560"/>
          </a:xfrm>
          <a:custGeom>
            <a:avLst/>
            <a:gdLst/>
            <a:ahLst/>
            <a:cxnLst/>
            <a:rect l="l" t="t" r="r" b="b"/>
            <a:pathLst>
              <a:path w="584835" h="2067560">
                <a:moveTo>
                  <a:pt x="0" y="39772"/>
                </a:moveTo>
                <a:lnTo>
                  <a:pt x="3126" y="24291"/>
                </a:lnTo>
                <a:lnTo>
                  <a:pt x="11651" y="11649"/>
                </a:lnTo>
                <a:lnTo>
                  <a:pt x="24295" y="3125"/>
                </a:lnTo>
                <a:lnTo>
                  <a:pt x="39780" y="0"/>
                </a:lnTo>
                <a:lnTo>
                  <a:pt x="545052" y="0"/>
                </a:lnTo>
                <a:lnTo>
                  <a:pt x="560537" y="3125"/>
                </a:lnTo>
                <a:lnTo>
                  <a:pt x="573181" y="11649"/>
                </a:lnTo>
                <a:lnTo>
                  <a:pt x="581707" y="24291"/>
                </a:lnTo>
                <a:lnTo>
                  <a:pt x="584833" y="39772"/>
                </a:lnTo>
                <a:lnTo>
                  <a:pt x="584833" y="2027638"/>
                </a:lnTo>
                <a:lnTo>
                  <a:pt x="581707" y="2043118"/>
                </a:lnTo>
                <a:lnTo>
                  <a:pt x="573181" y="2055760"/>
                </a:lnTo>
                <a:lnTo>
                  <a:pt x="560537" y="2064284"/>
                </a:lnTo>
                <a:lnTo>
                  <a:pt x="545052" y="2067410"/>
                </a:lnTo>
                <a:lnTo>
                  <a:pt x="39780" y="2067410"/>
                </a:lnTo>
                <a:lnTo>
                  <a:pt x="24295" y="2064284"/>
                </a:lnTo>
                <a:lnTo>
                  <a:pt x="11651" y="2055760"/>
                </a:lnTo>
                <a:lnTo>
                  <a:pt x="3126" y="2043118"/>
                </a:lnTo>
                <a:lnTo>
                  <a:pt x="0" y="2027638"/>
                </a:lnTo>
                <a:lnTo>
                  <a:pt x="0" y="39772"/>
                </a:lnTo>
                <a:close/>
              </a:path>
            </a:pathLst>
          </a:custGeom>
          <a:ln w="19030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31446" y="3809542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5" h="478789">
                <a:moveTo>
                  <a:pt x="552297" y="0"/>
                </a:moveTo>
                <a:lnTo>
                  <a:pt x="32537" y="0"/>
                </a:lnTo>
                <a:lnTo>
                  <a:pt x="19872" y="2556"/>
                </a:lnTo>
                <a:lnTo>
                  <a:pt x="9529" y="9528"/>
                </a:lnTo>
                <a:lnTo>
                  <a:pt x="2556" y="19866"/>
                </a:lnTo>
                <a:lnTo>
                  <a:pt x="0" y="32524"/>
                </a:lnTo>
                <a:lnTo>
                  <a:pt x="0" y="445731"/>
                </a:lnTo>
                <a:lnTo>
                  <a:pt x="2556" y="458389"/>
                </a:lnTo>
                <a:lnTo>
                  <a:pt x="9529" y="468728"/>
                </a:lnTo>
                <a:lnTo>
                  <a:pt x="19872" y="475699"/>
                </a:lnTo>
                <a:lnTo>
                  <a:pt x="32537" y="478256"/>
                </a:lnTo>
                <a:lnTo>
                  <a:pt x="552297" y="478256"/>
                </a:lnTo>
                <a:lnTo>
                  <a:pt x="564962" y="475699"/>
                </a:lnTo>
                <a:lnTo>
                  <a:pt x="575305" y="468728"/>
                </a:lnTo>
                <a:lnTo>
                  <a:pt x="582278" y="458389"/>
                </a:lnTo>
                <a:lnTo>
                  <a:pt x="584835" y="445731"/>
                </a:lnTo>
                <a:lnTo>
                  <a:pt x="584835" y="32524"/>
                </a:lnTo>
                <a:lnTo>
                  <a:pt x="582278" y="19866"/>
                </a:lnTo>
                <a:lnTo>
                  <a:pt x="575305" y="9528"/>
                </a:lnTo>
                <a:lnTo>
                  <a:pt x="564962" y="2556"/>
                </a:lnTo>
                <a:lnTo>
                  <a:pt x="552297" y="0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31446" y="3809542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5" h="478789">
                <a:moveTo>
                  <a:pt x="0" y="32531"/>
                </a:moveTo>
                <a:lnTo>
                  <a:pt x="2556" y="19868"/>
                </a:lnTo>
                <a:lnTo>
                  <a:pt x="9530" y="9528"/>
                </a:lnTo>
                <a:lnTo>
                  <a:pt x="19872" y="2556"/>
                </a:lnTo>
                <a:lnTo>
                  <a:pt x="32537" y="0"/>
                </a:lnTo>
                <a:lnTo>
                  <a:pt x="552295" y="0"/>
                </a:lnTo>
                <a:lnTo>
                  <a:pt x="564960" y="2556"/>
                </a:lnTo>
                <a:lnTo>
                  <a:pt x="575302" y="9528"/>
                </a:lnTo>
                <a:lnTo>
                  <a:pt x="582276" y="19868"/>
                </a:lnTo>
                <a:lnTo>
                  <a:pt x="584833" y="32531"/>
                </a:lnTo>
                <a:lnTo>
                  <a:pt x="584833" y="445733"/>
                </a:lnTo>
                <a:lnTo>
                  <a:pt x="582276" y="458395"/>
                </a:lnTo>
                <a:lnTo>
                  <a:pt x="575302" y="468736"/>
                </a:lnTo>
                <a:lnTo>
                  <a:pt x="564960" y="475707"/>
                </a:lnTo>
                <a:lnTo>
                  <a:pt x="552295" y="478264"/>
                </a:lnTo>
                <a:lnTo>
                  <a:pt x="32537" y="478264"/>
                </a:lnTo>
                <a:lnTo>
                  <a:pt x="19872" y="475707"/>
                </a:lnTo>
                <a:lnTo>
                  <a:pt x="9530" y="468736"/>
                </a:lnTo>
                <a:lnTo>
                  <a:pt x="2556" y="458395"/>
                </a:lnTo>
                <a:lnTo>
                  <a:pt x="0" y="445733"/>
                </a:lnTo>
                <a:lnTo>
                  <a:pt x="0" y="32531"/>
                </a:lnTo>
                <a:close/>
              </a:path>
            </a:pathLst>
          </a:custGeom>
          <a:ln w="19028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06313" y="3896353"/>
            <a:ext cx="435609" cy="314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3975" algn="just">
              <a:lnSpc>
                <a:spcPts val="800"/>
              </a:lnSpc>
            </a:pPr>
            <a:r>
              <a:rPr sz="700" b="1" dirty="0">
                <a:solidFill>
                  <a:srgbClr val="003D79"/>
                </a:solidFill>
                <a:latin typeface="Arial"/>
                <a:cs typeface="Arial"/>
              </a:rPr>
              <a:t>vCloud  Service  Providers</a:t>
            </a:r>
            <a:endParaRPr sz="7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04395" y="4646701"/>
            <a:ext cx="438924" cy="2088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03227" y="5287365"/>
            <a:ext cx="441271" cy="2088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34910" y="3809542"/>
            <a:ext cx="584835" cy="2067560"/>
          </a:xfrm>
          <a:custGeom>
            <a:avLst/>
            <a:gdLst/>
            <a:ahLst/>
            <a:cxnLst/>
            <a:rect l="l" t="t" r="r" b="b"/>
            <a:pathLst>
              <a:path w="584834" h="2067560">
                <a:moveTo>
                  <a:pt x="0" y="39772"/>
                </a:moveTo>
                <a:lnTo>
                  <a:pt x="3126" y="24291"/>
                </a:lnTo>
                <a:lnTo>
                  <a:pt x="11651" y="11649"/>
                </a:lnTo>
                <a:lnTo>
                  <a:pt x="24296" y="3125"/>
                </a:lnTo>
                <a:lnTo>
                  <a:pt x="39780" y="0"/>
                </a:lnTo>
                <a:lnTo>
                  <a:pt x="545053" y="0"/>
                </a:lnTo>
                <a:lnTo>
                  <a:pt x="560537" y="3125"/>
                </a:lnTo>
                <a:lnTo>
                  <a:pt x="573181" y="11649"/>
                </a:lnTo>
                <a:lnTo>
                  <a:pt x="581707" y="24291"/>
                </a:lnTo>
                <a:lnTo>
                  <a:pt x="584833" y="39772"/>
                </a:lnTo>
                <a:lnTo>
                  <a:pt x="584833" y="2027638"/>
                </a:lnTo>
                <a:lnTo>
                  <a:pt x="581707" y="2043118"/>
                </a:lnTo>
                <a:lnTo>
                  <a:pt x="573181" y="2055760"/>
                </a:lnTo>
                <a:lnTo>
                  <a:pt x="560537" y="2064284"/>
                </a:lnTo>
                <a:lnTo>
                  <a:pt x="545053" y="2067410"/>
                </a:lnTo>
                <a:lnTo>
                  <a:pt x="39780" y="2067410"/>
                </a:lnTo>
                <a:lnTo>
                  <a:pt x="24296" y="2064284"/>
                </a:lnTo>
                <a:lnTo>
                  <a:pt x="11651" y="2055760"/>
                </a:lnTo>
                <a:lnTo>
                  <a:pt x="3126" y="2043118"/>
                </a:lnTo>
                <a:lnTo>
                  <a:pt x="0" y="2027638"/>
                </a:lnTo>
                <a:lnTo>
                  <a:pt x="0" y="39772"/>
                </a:lnTo>
                <a:close/>
              </a:path>
            </a:pathLst>
          </a:custGeom>
          <a:ln w="19030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34911" y="3809542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4" h="478789">
                <a:moveTo>
                  <a:pt x="552297" y="0"/>
                </a:moveTo>
                <a:lnTo>
                  <a:pt x="32537" y="0"/>
                </a:lnTo>
                <a:lnTo>
                  <a:pt x="19872" y="2556"/>
                </a:lnTo>
                <a:lnTo>
                  <a:pt x="9529" y="9528"/>
                </a:lnTo>
                <a:lnTo>
                  <a:pt x="2556" y="19866"/>
                </a:lnTo>
                <a:lnTo>
                  <a:pt x="0" y="32524"/>
                </a:lnTo>
                <a:lnTo>
                  <a:pt x="0" y="445731"/>
                </a:lnTo>
                <a:lnTo>
                  <a:pt x="2556" y="458389"/>
                </a:lnTo>
                <a:lnTo>
                  <a:pt x="9529" y="468728"/>
                </a:lnTo>
                <a:lnTo>
                  <a:pt x="19872" y="475699"/>
                </a:lnTo>
                <a:lnTo>
                  <a:pt x="32537" y="478256"/>
                </a:lnTo>
                <a:lnTo>
                  <a:pt x="552297" y="478256"/>
                </a:lnTo>
                <a:lnTo>
                  <a:pt x="564962" y="475699"/>
                </a:lnTo>
                <a:lnTo>
                  <a:pt x="575305" y="468728"/>
                </a:lnTo>
                <a:lnTo>
                  <a:pt x="582278" y="458389"/>
                </a:lnTo>
                <a:lnTo>
                  <a:pt x="584834" y="445731"/>
                </a:lnTo>
                <a:lnTo>
                  <a:pt x="584834" y="32524"/>
                </a:lnTo>
                <a:lnTo>
                  <a:pt x="582278" y="19866"/>
                </a:lnTo>
                <a:lnTo>
                  <a:pt x="575305" y="9528"/>
                </a:lnTo>
                <a:lnTo>
                  <a:pt x="564962" y="2556"/>
                </a:lnTo>
                <a:lnTo>
                  <a:pt x="552297" y="0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34910" y="3809542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4" h="478789">
                <a:moveTo>
                  <a:pt x="0" y="32531"/>
                </a:moveTo>
                <a:lnTo>
                  <a:pt x="2556" y="19868"/>
                </a:lnTo>
                <a:lnTo>
                  <a:pt x="9529" y="9528"/>
                </a:lnTo>
                <a:lnTo>
                  <a:pt x="19872" y="2556"/>
                </a:lnTo>
                <a:lnTo>
                  <a:pt x="32537" y="0"/>
                </a:lnTo>
                <a:lnTo>
                  <a:pt x="552295" y="0"/>
                </a:lnTo>
                <a:lnTo>
                  <a:pt x="564960" y="2556"/>
                </a:lnTo>
                <a:lnTo>
                  <a:pt x="575303" y="9528"/>
                </a:lnTo>
                <a:lnTo>
                  <a:pt x="582276" y="19868"/>
                </a:lnTo>
                <a:lnTo>
                  <a:pt x="584833" y="32531"/>
                </a:lnTo>
                <a:lnTo>
                  <a:pt x="584833" y="445733"/>
                </a:lnTo>
                <a:lnTo>
                  <a:pt x="582276" y="458395"/>
                </a:lnTo>
                <a:lnTo>
                  <a:pt x="575303" y="468736"/>
                </a:lnTo>
                <a:lnTo>
                  <a:pt x="564960" y="475707"/>
                </a:lnTo>
                <a:lnTo>
                  <a:pt x="552295" y="478264"/>
                </a:lnTo>
                <a:lnTo>
                  <a:pt x="32537" y="478264"/>
                </a:lnTo>
                <a:lnTo>
                  <a:pt x="19872" y="475707"/>
                </a:lnTo>
                <a:lnTo>
                  <a:pt x="9529" y="468736"/>
                </a:lnTo>
                <a:lnTo>
                  <a:pt x="2556" y="458395"/>
                </a:lnTo>
                <a:lnTo>
                  <a:pt x="0" y="445733"/>
                </a:lnTo>
                <a:lnTo>
                  <a:pt x="0" y="32531"/>
                </a:lnTo>
                <a:close/>
              </a:path>
            </a:pathLst>
          </a:custGeom>
          <a:ln w="19028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073977" y="3896353"/>
            <a:ext cx="306705" cy="314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225" algn="just">
              <a:lnSpc>
                <a:spcPts val="800"/>
              </a:lnSpc>
            </a:pPr>
            <a:r>
              <a:rPr sz="700" b="1" dirty="0">
                <a:solidFill>
                  <a:srgbClr val="003D79"/>
                </a:solidFill>
                <a:latin typeface="Arial"/>
                <a:cs typeface="Arial"/>
              </a:rPr>
              <a:t>Other  Hyper-  visors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89699" y="4505871"/>
            <a:ext cx="275259" cy="2819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82281" y="5007851"/>
            <a:ext cx="290093" cy="3944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41895" y="5613815"/>
            <a:ext cx="370850" cy="11494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83172" y="3809542"/>
            <a:ext cx="584835" cy="2067560"/>
          </a:xfrm>
          <a:custGeom>
            <a:avLst/>
            <a:gdLst/>
            <a:ahLst/>
            <a:cxnLst/>
            <a:rect l="l" t="t" r="r" b="b"/>
            <a:pathLst>
              <a:path w="584834" h="2067560">
                <a:moveTo>
                  <a:pt x="0" y="39772"/>
                </a:moveTo>
                <a:lnTo>
                  <a:pt x="3126" y="24291"/>
                </a:lnTo>
                <a:lnTo>
                  <a:pt x="11651" y="11649"/>
                </a:lnTo>
                <a:lnTo>
                  <a:pt x="24295" y="3125"/>
                </a:lnTo>
                <a:lnTo>
                  <a:pt x="39780" y="0"/>
                </a:lnTo>
                <a:lnTo>
                  <a:pt x="545053" y="0"/>
                </a:lnTo>
                <a:lnTo>
                  <a:pt x="560537" y="3125"/>
                </a:lnTo>
                <a:lnTo>
                  <a:pt x="573181" y="11649"/>
                </a:lnTo>
                <a:lnTo>
                  <a:pt x="581706" y="24291"/>
                </a:lnTo>
                <a:lnTo>
                  <a:pt x="584832" y="39772"/>
                </a:lnTo>
                <a:lnTo>
                  <a:pt x="584832" y="2027638"/>
                </a:lnTo>
                <a:lnTo>
                  <a:pt x="581706" y="2043118"/>
                </a:lnTo>
                <a:lnTo>
                  <a:pt x="573181" y="2055760"/>
                </a:lnTo>
                <a:lnTo>
                  <a:pt x="560537" y="2064284"/>
                </a:lnTo>
                <a:lnTo>
                  <a:pt x="545053" y="2067410"/>
                </a:lnTo>
                <a:lnTo>
                  <a:pt x="39780" y="2067410"/>
                </a:lnTo>
                <a:lnTo>
                  <a:pt x="24295" y="2064284"/>
                </a:lnTo>
                <a:lnTo>
                  <a:pt x="11651" y="2055760"/>
                </a:lnTo>
                <a:lnTo>
                  <a:pt x="3126" y="2043118"/>
                </a:lnTo>
                <a:lnTo>
                  <a:pt x="0" y="2027638"/>
                </a:lnTo>
                <a:lnTo>
                  <a:pt x="0" y="39772"/>
                </a:lnTo>
                <a:close/>
              </a:path>
            </a:pathLst>
          </a:custGeom>
          <a:ln w="19030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83172" y="3809542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4" h="478789">
                <a:moveTo>
                  <a:pt x="552297" y="0"/>
                </a:moveTo>
                <a:lnTo>
                  <a:pt x="32537" y="0"/>
                </a:lnTo>
                <a:lnTo>
                  <a:pt x="19872" y="2556"/>
                </a:lnTo>
                <a:lnTo>
                  <a:pt x="9529" y="9528"/>
                </a:lnTo>
                <a:lnTo>
                  <a:pt x="2556" y="19866"/>
                </a:lnTo>
                <a:lnTo>
                  <a:pt x="0" y="32524"/>
                </a:lnTo>
                <a:lnTo>
                  <a:pt x="0" y="445731"/>
                </a:lnTo>
                <a:lnTo>
                  <a:pt x="2556" y="458389"/>
                </a:lnTo>
                <a:lnTo>
                  <a:pt x="9529" y="468728"/>
                </a:lnTo>
                <a:lnTo>
                  <a:pt x="19872" y="475699"/>
                </a:lnTo>
                <a:lnTo>
                  <a:pt x="32537" y="478256"/>
                </a:lnTo>
                <a:lnTo>
                  <a:pt x="552297" y="478256"/>
                </a:lnTo>
                <a:lnTo>
                  <a:pt x="564962" y="475699"/>
                </a:lnTo>
                <a:lnTo>
                  <a:pt x="575305" y="468728"/>
                </a:lnTo>
                <a:lnTo>
                  <a:pt x="582278" y="458389"/>
                </a:lnTo>
                <a:lnTo>
                  <a:pt x="584835" y="445731"/>
                </a:lnTo>
                <a:lnTo>
                  <a:pt x="584835" y="32524"/>
                </a:lnTo>
                <a:lnTo>
                  <a:pt x="582278" y="19866"/>
                </a:lnTo>
                <a:lnTo>
                  <a:pt x="575305" y="9528"/>
                </a:lnTo>
                <a:lnTo>
                  <a:pt x="564962" y="2556"/>
                </a:lnTo>
                <a:lnTo>
                  <a:pt x="552297" y="0"/>
                </a:lnTo>
                <a:close/>
              </a:path>
            </a:pathLst>
          </a:custGeom>
          <a:solidFill>
            <a:srgbClr val="FFFFFF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83172" y="3809542"/>
            <a:ext cx="584835" cy="478790"/>
          </a:xfrm>
          <a:custGeom>
            <a:avLst/>
            <a:gdLst/>
            <a:ahLst/>
            <a:cxnLst/>
            <a:rect l="l" t="t" r="r" b="b"/>
            <a:pathLst>
              <a:path w="584834" h="478789">
                <a:moveTo>
                  <a:pt x="0" y="32531"/>
                </a:moveTo>
                <a:lnTo>
                  <a:pt x="2556" y="19868"/>
                </a:lnTo>
                <a:lnTo>
                  <a:pt x="9530" y="9528"/>
                </a:lnTo>
                <a:lnTo>
                  <a:pt x="19872" y="2556"/>
                </a:lnTo>
                <a:lnTo>
                  <a:pt x="32537" y="0"/>
                </a:lnTo>
                <a:lnTo>
                  <a:pt x="552295" y="0"/>
                </a:lnTo>
                <a:lnTo>
                  <a:pt x="564960" y="2556"/>
                </a:lnTo>
                <a:lnTo>
                  <a:pt x="575302" y="9528"/>
                </a:lnTo>
                <a:lnTo>
                  <a:pt x="582275" y="19868"/>
                </a:lnTo>
                <a:lnTo>
                  <a:pt x="584832" y="32531"/>
                </a:lnTo>
                <a:lnTo>
                  <a:pt x="584832" y="445733"/>
                </a:lnTo>
                <a:lnTo>
                  <a:pt x="582275" y="458395"/>
                </a:lnTo>
                <a:lnTo>
                  <a:pt x="575302" y="468736"/>
                </a:lnTo>
                <a:lnTo>
                  <a:pt x="564960" y="475707"/>
                </a:lnTo>
                <a:lnTo>
                  <a:pt x="552295" y="478264"/>
                </a:lnTo>
                <a:lnTo>
                  <a:pt x="32537" y="478264"/>
                </a:lnTo>
                <a:lnTo>
                  <a:pt x="19872" y="475707"/>
                </a:lnTo>
                <a:lnTo>
                  <a:pt x="9530" y="468736"/>
                </a:lnTo>
                <a:lnTo>
                  <a:pt x="2556" y="458395"/>
                </a:lnTo>
                <a:lnTo>
                  <a:pt x="0" y="445733"/>
                </a:lnTo>
                <a:lnTo>
                  <a:pt x="0" y="32531"/>
                </a:lnTo>
                <a:close/>
              </a:path>
            </a:pathLst>
          </a:custGeom>
          <a:ln w="19028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358039" y="3896353"/>
            <a:ext cx="435609" cy="314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ts val="800"/>
              </a:lnSpc>
            </a:pPr>
            <a:r>
              <a:rPr sz="700" b="1" dirty="0">
                <a:solidFill>
                  <a:srgbClr val="003D79"/>
                </a:solidFill>
                <a:latin typeface="Arial"/>
                <a:cs typeface="Arial"/>
              </a:rPr>
              <a:t>Other  Service  Providers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360667" y="4651254"/>
            <a:ext cx="429846" cy="191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362356" y="5248871"/>
            <a:ext cx="426478" cy="2291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45907" y="4896904"/>
            <a:ext cx="313753" cy="2522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76702" y="2701634"/>
            <a:ext cx="7053351" cy="11720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4929" y="2780563"/>
            <a:ext cx="6775450" cy="1012190"/>
          </a:xfrm>
          <a:custGeom>
            <a:avLst/>
            <a:gdLst/>
            <a:ahLst/>
            <a:cxnLst/>
            <a:rect l="l" t="t" r="r" b="b"/>
            <a:pathLst>
              <a:path w="6775450" h="1012189">
                <a:moveTo>
                  <a:pt x="6718249" y="0"/>
                </a:moveTo>
                <a:lnTo>
                  <a:pt x="56616" y="0"/>
                </a:lnTo>
                <a:lnTo>
                  <a:pt x="34579" y="4447"/>
                </a:lnTo>
                <a:lnTo>
                  <a:pt x="16583" y="16576"/>
                </a:lnTo>
                <a:lnTo>
                  <a:pt x="4449" y="34568"/>
                </a:lnTo>
                <a:lnTo>
                  <a:pt x="0" y="56603"/>
                </a:lnTo>
                <a:lnTo>
                  <a:pt x="0" y="955255"/>
                </a:lnTo>
                <a:lnTo>
                  <a:pt x="4449" y="977285"/>
                </a:lnTo>
                <a:lnTo>
                  <a:pt x="16583" y="995278"/>
                </a:lnTo>
                <a:lnTo>
                  <a:pt x="34579" y="1007410"/>
                </a:lnTo>
                <a:lnTo>
                  <a:pt x="56616" y="1011859"/>
                </a:lnTo>
                <a:lnTo>
                  <a:pt x="6718249" y="1011859"/>
                </a:lnTo>
                <a:lnTo>
                  <a:pt x="6740286" y="1007410"/>
                </a:lnTo>
                <a:lnTo>
                  <a:pt x="6758282" y="995278"/>
                </a:lnTo>
                <a:lnTo>
                  <a:pt x="6770416" y="977285"/>
                </a:lnTo>
                <a:lnTo>
                  <a:pt x="6774865" y="955255"/>
                </a:lnTo>
                <a:lnTo>
                  <a:pt x="6774865" y="56603"/>
                </a:lnTo>
                <a:lnTo>
                  <a:pt x="6770416" y="34568"/>
                </a:lnTo>
                <a:lnTo>
                  <a:pt x="6758282" y="16576"/>
                </a:lnTo>
                <a:lnTo>
                  <a:pt x="6740286" y="4447"/>
                </a:lnTo>
                <a:lnTo>
                  <a:pt x="6718249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067224" y="2842590"/>
            <a:ext cx="22752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333333"/>
                </a:solidFill>
                <a:latin typeface="Arial"/>
                <a:cs typeface="Arial"/>
              </a:rPr>
              <a:t>vCloud Automation</a:t>
            </a:r>
            <a:r>
              <a:rPr sz="1400" b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333333"/>
                </a:solidFill>
                <a:latin typeface="Arial"/>
                <a:cs typeface="Arial"/>
              </a:rPr>
              <a:t>Center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449777" y="3133895"/>
            <a:ext cx="1242752" cy="48213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00030" y="3161106"/>
            <a:ext cx="1141831" cy="3805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00030" y="3161106"/>
            <a:ext cx="1142365" cy="381000"/>
          </a:xfrm>
          <a:custGeom>
            <a:avLst/>
            <a:gdLst/>
            <a:ahLst/>
            <a:cxnLst/>
            <a:rect l="l" t="t" r="r" b="b"/>
            <a:pathLst>
              <a:path w="1142364" h="381000">
                <a:moveTo>
                  <a:pt x="0" y="63423"/>
                </a:moveTo>
                <a:lnTo>
                  <a:pt x="4985" y="38736"/>
                </a:lnTo>
                <a:lnTo>
                  <a:pt x="18580" y="18576"/>
                </a:lnTo>
                <a:lnTo>
                  <a:pt x="38743" y="4984"/>
                </a:lnTo>
                <a:lnTo>
                  <a:pt x="63436" y="0"/>
                </a:lnTo>
                <a:lnTo>
                  <a:pt x="1078395" y="0"/>
                </a:lnTo>
                <a:lnTo>
                  <a:pt x="1103087" y="4984"/>
                </a:lnTo>
                <a:lnTo>
                  <a:pt x="1123251" y="18576"/>
                </a:lnTo>
                <a:lnTo>
                  <a:pt x="1136845" y="38736"/>
                </a:lnTo>
                <a:lnTo>
                  <a:pt x="1141830" y="63423"/>
                </a:lnTo>
                <a:lnTo>
                  <a:pt x="1141830" y="317114"/>
                </a:lnTo>
                <a:lnTo>
                  <a:pt x="1136845" y="341801"/>
                </a:lnTo>
                <a:lnTo>
                  <a:pt x="1123251" y="361961"/>
                </a:lnTo>
                <a:lnTo>
                  <a:pt x="1103087" y="375553"/>
                </a:lnTo>
                <a:lnTo>
                  <a:pt x="1078395" y="380538"/>
                </a:lnTo>
                <a:lnTo>
                  <a:pt x="63436" y="380538"/>
                </a:lnTo>
                <a:lnTo>
                  <a:pt x="38743" y="375553"/>
                </a:lnTo>
                <a:lnTo>
                  <a:pt x="18580" y="361961"/>
                </a:lnTo>
                <a:lnTo>
                  <a:pt x="4985" y="341801"/>
                </a:lnTo>
                <a:lnTo>
                  <a:pt x="0" y="317114"/>
                </a:lnTo>
                <a:lnTo>
                  <a:pt x="0" y="63423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74238" y="4302721"/>
            <a:ext cx="761365" cy="1574800"/>
          </a:xfrm>
          <a:custGeom>
            <a:avLst/>
            <a:gdLst/>
            <a:ahLst/>
            <a:cxnLst/>
            <a:rect l="l" t="t" r="r" b="b"/>
            <a:pathLst>
              <a:path w="761365" h="1574800">
                <a:moveTo>
                  <a:pt x="0" y="51768"/>
                </a:moveTo>
                <a:lnTo>
                  <a:pt x="4068" y="31617"/>
                </a:lnTo>
                <a:lnTo>
                  <a:pt x="15165" y="15162"/>
                </a:lnTo>
                <a:lnTo>
                  <a:pt x="31623" y="4068"/>
                </a:lnTo>
                <a:lnTo>
                  <a:pt x="51778" y="0"/>
                </a:lnTo>
                <a:lnTo>
                  <a:pt x="709442" y="0"/>
                </a:lnTo>
                <a:lnTo>
                  <a:pt x="729596" y="4068"/>
                </a:lnTo>
                <a:lnTo>
                  <a:pt x="746054" y="15162"/>
                </a:lnTo>
                <a:lnTo>
                  <a:pt x="757150" y="31617"/>
                </a:lnTo>
                <a:lnTo>
                  <a:pt x="761219" y="51768"/>
                </a:lnTo>
                <a:lnTo>
                  <a:pt x="761219" y="1522462"/>
                </a:lnTo>
                <a:lnTo>
                  <a:pt x="757150" y="1542614"/>
                </a:lnTo>
                <a:lnTo>
                  <a:pt x="746054" y="1559068"/>
                </a:lnTo>
                <a:lnTo>
                  <a:pt x="729596" y="1570161"/>
                </a:lnTo>
                <a:lnTo>
                  <a:pt x="709442" y="1574229"/>
                </a:lnTo>
                <a:lnTo>
                  <a:pt x="51778" y="1574229"/>
                </a:lnTo>
                <a:lnTo>
                  <a:pt x="31623" y="1570161"/>
                </a:lnTo>
                <a:lnTo>
                  <a:pt x="15165" y="1559068"/>
                </a:lnTo>
                <a:lnTo>
                  <a:pt x="4068" y="1542614"/>
                </a:lnTo>
                <a:lnTo>
                  <a:pt x="0" y="1522462"/>
                </a:lnTo>
                <a:lnTo>
                  <a:pt x="0" y="51768"/>
                </a:lnTo>
                <a:close/>
              </a:path>
            </a:pathLst>
          </a:custGeom>
          <a:ln w="19029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8968054" y="4457417"/>
            <a:ext cx="578485" cy="1318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91465">
              <a:lnSpc>
                <a:spcPct val="142700"/>
              </a:lnSpc>
            </a:pPr>
            <a:r>
              <a:rPr sz="700" b="1" dirty="0">
                <a:solidFill>
                  <a:srgbClr val="003D79"/>
                </a:solidFill>
                <a:latin typeface="Arial"/>
                <a:cs typeface="Arial"/>
              </a:rPr>
              <a:t>CMDB  DNS  IPAM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ts val="800"/>
              </a:lnSpc>
              <a:spcBef>
                <a:spcPts val="415"/>
              </a:spcBef>
            </a:pPr>
            <a:r>
              <a:rPr sz="700" b="1" dirty="0">
                <a:solidFill>
                  <a:srgbClr val="003D79"/>
                </a:solidFill>
                <a:latin typeface="Arial"/>
                <a:cs typeface="Arial"/>
              </a:rPr>
              <a:t>Load  balancers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38700"/>
              </a:lnSpc>
              <a:spcBef>
                <a:spcPts val="10"/>
              </a:spcBef>
            </a:pPr>
            <a:r>
              <a:rPr sz="700" b="1" dirty="0">
                <a:solidFill>
                  <a:srgbClr val="003D79"/>
                </a:solidFill>
                <a:latin typeface="Arial"/>
                <a:cs typeface="Arial"/>
              </a:rPr>
              <a:t>Service</a:t>
            </a:r>
            <a:r>
              <a:rPr sz="700" b="1" spc="-100" dirty="0">
                <a:solidFill>
                  <a:srgbClr val="003D79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3D79"/>
                </a:solidFill>
                <a:latin typeface="Arial"/>
                <a:cs typeface="Arial"/>
              </a:rPr>
              <a:t>Desk  Monitoring  Databases  Etc.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874238" y="3846067"/>
            <a:ext cx="761365" cy="478790"/>
          </a:xfrm>
          <a:custGeom>
            <a:avLst/>
            <a:gdLst/>
            <a:ahLst/>
            <a:cxnLst/>
            <a:rect l="l" t="t" r="r" b="b"/>
            <a:pathLst>
              <a:path w="761365" h="478789">
                <a:moveTo>
                  <a:pt x="728687" y="0"/>
                </a:moveTo>
                <a:lnTo>
                  <a:pt x="32537" y="0"/>
                </a:lnTo>
                <a:lnTo>
                  <a:pt x="19872" y="2556"/>
                </a:lnTo>
                <a:lnTo>
                  <a:pt x="9529" y="9529"/>
                </a:lnTo>
                <a:lnTo>
                  <a:pt x="2556" y="19872"/>
                </a:lnTo>
                <a:lnTo>
                  <a:pt x="0" y="32537"/>
                </a:lnTo>
                <a:lnTo>
                  <a:pt x="0" y="445731"/>
                </a:lnTo>
                <a:lnTo>
                  <a:pt x="2556" y="458397"/>
                </a:lnTo>
                <a:lnTo>
                  <a:pt x="9529" y="468739"/>
                </a:lnTo>
                <a:lnTo>
                  <a:pt x="19872" y="475712"/>
                </a:lnTo>
                <a:lnTo>
                  <a:pt x="32537" y="478269"/>
                </a:lnTo>
                <a:lnTo>
                  <a:pt x="728687" y="478269"/>
                </a:lnTo>
                <a:lnTo>
                  <a:pt x="741353" y="475712"/>
                </a:lnTo>
                <a:lnTo>
                  <a:pt x="751695" y="468739"/>
                </a:lnTo>
                <a:lnTo>
                  <a:pt x="758668" y="458397"/>
                </a:lnTo>
                <a:lnTo>
                  <a:pt x="761225" y="445731"/>
                </a:lnTo>
                <a:lnTo>
                  <a:pt x="761225" y="32537"/>
                </a:lnTo>
                <a:lnTo>
                  <a:pt x="758668" y="19872"/>
                </a:lnTo>
                <a:lnTo>
                  <a:pt x="751695" y="9529"/>
                </a:lnTo>
                <a:lnTo>
                  <a:pt x="741353" y="2556"/>
                </a:lnTo>
                <a:lnTo>
                  <a:pt x="7286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874238" y="3846067"/>
            <a:ext cx="761365" cy="478790"/>
          </a:xfrm>
          <a:custGeom>
            <a:avLst/>
            <a:gdLst/>
            <a:ahLst/>
            <a:cxnLst/>
            <a:rect l="l" t="t" r="r" b="b"/>
            <a:pathLst>
              <a:path w="761365" h="478789">
                <a:moveTo>
                  <a:pt x="0" y="32531"/>
                </a:moveTo>
                <a:lnTo>
                  <a:pt x="2556" y="19868"/>
                </a:lnTo>
                <a:lnTo>
                  <a:pt x="9529" y="9528"/>
                </a:lnTo>
                <a:lnTo>
                  <a:pt x="19872" y="2556"/>
                </a:lnTo>
                <a:lnTo>
                  <a:pt x="32537" y="0"/>
                </a:lnTo>
                <a:lnTo>
                  <a:pt x="728683" y="0"/>
                </a:lnTo>
                <a:lnTo>
                  <a:pt x="741347" y="2556"/>
                </a:lnTo>
                <a:lnTo>
                  <a:pt x="751690" y="9528"/>
                </a:lnTo>
                <a:lnTo>
                  <a:pt x="758662" y="19868"/>
                </a:lnTo>
                <a:lnTo>
                  <a:pt x="761219" y="32531"/>
                </a:lnTo>
                <a:lnTo>
                  <a:pt x="761219" y="445733"/>
                </a:lnTo>
                <a:lnTo>
                  <a:pt x="758662" y="458395"/>
                </a:lnTo>
                <a:lnTo>
                  <a:pt x="751690" y="468736"/>
                </a:lnTo>
                <a:lnTo>
                  <a:pt x="741347" y="475708"/>
                </a:lnTo>
                <a:lnTo>
                  <a:pt x="728683" y="478264"/>
                </a:lnTo>
                <a:lnTo>
                  <a:pt x="32537" y="478264"/>
                </a:lnTo>
                <a:lnTo>
                  <a:pt x="19872" y="475708"/>
                </a:lnTo>
                <a:lnTo>
                  <a:pt x="9529" y="468736"/>
                </a:lnTo>
                <a:lnTo>
                  <a:pt x="2556" y="458395"/>
                </a:lnTo>
                <a:lnTo>
                  <a:pt x="0" y="445733"/>
                </a:lnTo>
                <a:lnTo>
                  <a:pt x="0" y="32531"/>
                </a:lnTo>
                <a:close/>
              </a:path>
            </a:pathLst>
          </a:custGeom>
          <a:ln w="19027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969948" y="3932891"/>
            <a:ext cx="568325" cy="314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800"/>
              </a:lnSpc>
            </a:pPr>
            <a:r>
              <a:rPr sz="700" b="1" dirty="0">
                <a:solidFill>
                  <a:srgbClr val="003D79"/>
                </a:solidFill>
                <a:latin typeface="Arial"/>
                <a:cs typeface="Arial"/>
              </a:rPr>
              <a:t>Other  Management  Systems</a:t>
            </a:r>
            <a:endParaRPr sz="7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175561" y="3740732"/>
            <a:ext cx="698268" cy="22319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26780" y="3769956"/>
            <a:ext cx="594601" cy="213101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26780" y="3769962"/>
            <a:ext cx="594995" cy="2131060"/>
          </a:xfrm>
          <a:custGeom>
            <a:avLst/>
            <a:gdLst/>
            <a:ahLst/>
            <a:cxnLst/>
            <a:rect l="l" t="t" r="r" b="b"/>
            <a:pathLst>
              <a:path w="594995" h="2131060">
                <a:moveTo>
                  <a:pt x="99103" y="2131013"/>
                </a:moveTo>
                <a:lnTo>
                  <a:pt x="60527" y="2123226"/>
                </a:lnTo>
                <a:lnTo>
                  <a:pt x="29026" y="2101992"/>
                </a:lnTo>
                <a:lnTo>
                  <a:pt x="7788" y="2070496"/>
                </a:lnTo>
                <a:lnTo>
                  <a:pt x="0" y="2031928"/>
                </a:lnTo>
                <a:lnTo>
                  <a:pt x="0" y="99089"/>
                </a:lnTo>
                <a:lnTo>
                  <a:pt x="7788" y="60520"/>
                </a:lnTo>
                <a:lnTo>
                  <a:pt x="29026" y="29023"/>
                </a:lnTo>
                <a:lnTo>
                  <a:pt x="60527" y="7787"/>
                </a:lnTo>
                <a:lnTo>
                  <a:pt x="99103" y="0"/>
                </a:lnTo>
                <a:lnTo>
                  <a:pt x="495504" y="0"/>
                </a:lnTo>
                <a:lnTo>
                  <a:pt x="534079" y="7787"/>
                </a:lnTo>
                <a:lnTo>
                  <a:pt x="565580" y="29023"/>
                </a:lnTo>
                <a:lnTo>
                  <a:pt x="586819" y="60520"/>
                </a:lnTo>
                <a:lnTo>
                  <a:pt x="594607" y="99089"/>
                </a:lnTo>
                <a:lnTo>
                  <a:pt x="594607" y="2031928"/>
                </a:lnTo>
                <a:lnTo>
                  <a:pt x="586819" y="2070496"/>
                </a:lnTo>
                <a:lnTo>
                  <a:pt x="565580" y="2101992"/>
                </a:lnTo>
                <a:lnTo>
                  <a:pt x="534079" y="2123226"/>
                </a:lnTo>
                <a:lnTo>
                  <a:pt x="495504" y="2131013"/>
                </a:lnTo>
                <a:lnTo>
                  <a:pt x="99103" y="2131013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322473" y="4236508"/>
            <a:ext cx="406400" cy="1101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470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vCenter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39"/>
              </a:lnSpc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Orchestrator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821377" y="3133895"/>
            <a:ext cx="1242752" cy="48213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70221" y="3161106"/>
            <a:ext cx="1141831" cy="3805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870220" y="3161106"/>
            <a:ext cx="1142365" cy="381000"/>
          </a:xfrm>
          <a:custGeom>
            <a:avLst/>
            <a:gdLst/>
            <a:ahLst/>
            <a:cxnLst/>
            <a:rect l="l" t="t" r="r" b="b"/>
            <a:pathLst>
              <a:path w="1142364" h="381000">
                <a:moveTo>
                  <a:pt x="0" y="63423"/>
                </a:moveTo>
                <a:lnTo>
                  <a:pt x="4985" y="38736"/>
                </a:lnTo>
                <a:lnTo>
                  <a:pt x="18580" y="18576"/>
                </a:lnTo>
                <a:lnTo>
                  <a:pt x="38743" y="4984"/>
                </a:lnTo>
                <a:lnTo>
                  <a:pt x="63436" y="0"/>
                </a:lnTo>
                <a:lnTo>
                  <a:pt x="1078396" y="0"/>
                </a:lnTo>
                <a:lnTo>
                  <a:pt x="1103087" y="4984"/>
                </a:lnTo>
                <a:lnTo>
                  <a:pt x="1123251" y="18576"/>
                </a:lnTo>
                <a:lnTo>
                  <a:pt x="1136845" y="38736"/>
                </a:lnTo>
                <a:lnTo>
                  <a:pt x="1141831" y="63423"/>
                </a:lnTo>
                <a:lnTo>
                  <a:pt x="1141831" y="317114"/>
                </a:lnTo>
                <a:lnTo>
                  <a:pt x="1136845" y="341801"/>
                </a:lnTo>
                <a:lnTo>
                  <a:pt x="1123251" y="361961"/>
                </a:lnTo>
                <a:lnTo>
                  <a:pt x="1103087" y="375553"/>
                </a:lnTo>
                <a:lnTo>
                  <a:pt x="1078396" y="380538"/>
                </a:lnTo>
                <a:lnTo>
                  <a:pt x="63436" y="380538"/>
                </a:lnTo>
                <a:lnTo>
                  <a:pt x="38743" y="375553"/>
                </a:lnTo>
                <a:lnTo>
                  <a:pt x="18580" y="361961"/>
                </a:lnTo>
                <a:lnTo>
                  <a:pt x="4985" y="341801"/>
                </a:lnTo>
                <a:lnTo>
                  <a:pt x="0" y="317114"/>
                </a:lnTo>
                <a:lnTo>
                  <a:pt x="0" y="63423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88824" y="3133895"/>
            <a:ext cx="1242752" cy="4821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40424" y="3161106"/>
            <a:ext cx="1141831" cy="3805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240424" y="3161106"/>
            <a:ext cx="1142365" cy="381000"/>
          </a:xfrm>
          <a:custGeom>
            <a:avLst/>
            <a:gdLst/>
            <a:ahLst/>
            <a:cxnLst/>
            <a:rect l="l" t="t" r="r" b="b"/>
            <a:pathLst>
              <a:path w="1142365" h="381000">
                <a:moveTo>
                  <a:pt x="0" y="63423"/>
                </a:moveTo>
                <a:lnTo>
                  <a:pt x="4985" y="38736"/>
                </a:lnTo>
                <a:lnTo>
                  <a:pt x="18580" y="18576"/>
                </a:lnTo>
                <a:lnTo>
                  <a:pt x="38743" y="4984"/>
                </a:lnTo>
                <a:lnTo>
                  <a:pt x="63436" y="0"/>
                </a:lnTo>
                <a:lnTo>
                  <a:pt x="1078395" y="0"/>
                </a:lnTo>
                <a:lnTo>
                  <a:pt x="1103087" y="4984"/>
                </a:lnTo>
                <a:lnTo>
                  <a:pt x="1123251" y="18576"/>
                </a:lnTo>
                <a:lnTo>
                  <a:pt x="1136845" y="38736"/>
                </a:lnTo>
                <a:lnTo>
                  <a:pt x="1141830" y="63423"/>
                </a:lnTo>
                <a:lnTo>
                  <a:pt x="1141830" y="317114"/>
                </a:lnTo>
                <a:lnTo>
                  <a:pt x="1136845" y="341801"/>
                </a:lnTo>
                <a:lnTo>
                  <a:pt x="1123251" y="361961"/>
                </a:lnTo>
                <a:lnTo>
                  <a:pt x="1103087" y="375553"/>
                </a:lnTo>
                <a:lnTo>
                  <a:pt x="1078395" y="380538"/>
                </a:lnTo>
                <a:lnTo>
                  <a:pt x="63436" y="380538"/>
                </a:lnTo>
                <a:lnTo>
                  <a:pt x="38743" y="375553"/>
                </a:lnTo>
                <a:lnTo>
                  <a:pt x="18580" y="361961"/>
                </a:lnTo>
                <a:lnTo>
                  <a:pt x="4985" y="341801"/>
                </a:lnTo>
                <a:lnTo>
                  <a:pt x="0" y="317114"/>
                </a:lnTo>
                <a:lnTo>
                  <a:pt x="0" y="63423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60424" y="3133895"/>
            <a:ext cx="1242752" cy="48213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10614" y="3161106"/>
            <a:ext cx="1141831" cy="3805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610614" y="3161106"/>
            <a:ext cx="1142365" cy="381000"/>
          </a:xfrm>
          <a:custGeom>
            <a:avLst/>
            <a:gdLst/>
            <a:ahLst/>
            <a:cxnLst/>
            <a:rect l="l" t="t" r="r" b="b"/>
            <a:pathLst>
              <a:path w="1142365" h="381000">
                <a:moveTo>
                  <a:pt x="0" y="63423"/>
                </a:moveTo>
                <a:lnTo>
                  <a:pt x="4985" y="38736"/>
                </a:lnTo>
                <a:lnTo>
                  <a:pt x="18579" y="18576"/>
                </a:lnTo>
                <a:lnTo>
                  <a:pt x="38743" y="4984"/>
                </a:lnTo>
                <a:lnTo>
                  <a:pt x="63435" y="0"/>
                </a:lnTo>
                <a:lnTo>
                  <a:pt x="1078395" y="0"/>
                </a:lnTo>
                <a:lnTo>
                  <a:pt x="1103087" y="4984"/>
                </a:lnTo>
                <a:lnTo>
                  <a:pt x="1123251" y="18576"/>
                </a:lnTo>
                <a:lnTo>
                  <a:pt x="1136845" y="38736"/>
                </a:lnTo>
                <a:lnTo>
                  <a:pt x="1141830" y="63423"/>
                </a:lnTo>
                <a:lnTo>
                  <a:pt x="1141830" y="317114"/>
                </a:lnTo>
                <a:lnTo>
                  <a:pt x="1136845" y="341801"/>
                </a:lnTo>
                <a:lnTo>
                  <a:pt x="1123251" y="361961"/>
                </a:lnTo>
                <a:lnTo>
                  <a:pt x="1103087" y="375553"/>
                </a:lnTo>
                <a:lnTo>
                  <a:pt x="1078395" y="380538"/>
                </a:lnTo>
                <a:lnTo>
                  <a:pt x="63435" y="380538"/>
                </a:lnTo>
                <a:lnTo>
                  <a:pt x="38743" y="375553"/>
                </a:lnTo>
                <a:lnTo>
                  <a:pt x="18579" y="361961"/>
                </a:lnTo>
                <a:lnTo>
                  <a:pt x="4985" y="341801"/>
                </a:lnTo>
                <a:lnTo>
                  <a:pt x="0" y="317114"/>
                </a:lnTo>
                <a:lnTo>
                  <a:pt x="0" y="63423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565738" y="917447"/>
            <a:ext cx="2952991" cy="167436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878426" y="3225127"/>
            <a:ext cx="594360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IaaS</a:t>
            </a:r>
            <a:endParaRPr sz="14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170"/>
              </a:spcBef>
            </a:pP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Approvals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694067" y="3587151"/>
            <a:ext cx="48387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Security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09168" y="3225127"/>
            <a:ext cx="948690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DaaS</a:t>
            </a:r>
            <a:endParaRPr sz="1400">
              <a:latin typeface="Arial"/>
              <a:cs typeface="Arial"/>
            </a:endParaRPr>
          </a:p>
          <a:p>
            <a:pPr marL="202565">
              <a:lnSpc>
                <a:spcPct val="100000"/>
              </a:lnSpc>
              <a:spcBef>
                <a:spcPts val="1170"/>
              </a:spcBef>
            </a:pP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Service</a:t>
            </a:r>
            <a:r>
              <a:rPr sz="1000" spc="-8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Tiers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379041" y="3225127"/>
            <a:ext cx="665480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PaaS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Policies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062947" y="3225127"/>
            <a:ext cx="1351915" cy="525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XaaS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Service</a:t>
            </a:r>
            <a:r>
              <a:rPr sz="10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Blueprints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510447" y="3161106"/>
            <a:ext cx="557530" cy="381635"/>
          </a:xfrm>
          <a:custGeom>
            <a:avLst/>
            <a:gdLst/>
            <a:ahLst/>
            <a:cxnLst/>
            <a:rect l="l" t="t" r="r" b="b"/>
            <a:pathLst>
              <a:path w="557530" h="381635">
                <a:moveTo>
                  <a:pt x="366166" y="0"/>
                </a:moveTo>
                <a:lnTo>
                  <a:pt x="366166" y="95376"/>
                </a:lnTo>
                <a:lnTo>
                  <a:pt x="0" y="95376"/>
                </a:lnTo>
                <a:lnTo>
                  <a:pt x="0" y="286156"/>
                </a:lnTo>
                <a:lnTo>
                  <a:pt x="366166" y="286156"/>
                </a:lnTo>
                <a:lnTo>
                  <a:pt x="366166" y="381533"/>
                </a:lnTo>
                <a:lnTo>
                  <a:pt x="556971" y="190766"/>
                </a:lnTo>
                <a:lnTo>
                  <a:pt x="366166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510447" y="3161106"/>
            <a:ext cx="557530" cy="381635"/>
          </a:xfrm>
          <a:custGeom>
            <a:avLst/>
            <a:gdLst/>
            <a:ahLst/>
            <a:cxnLst/>
            <a:rect l="l" t="t" r="r" b="b"/>
            <a:pathLst>
              <a:path w="557530" h="381635">
                <a:moveTo>
                  <a:pt x="0" y="95385"/>
                </a:moveTo>
                <a:lnTo>
                  <a:pt x="366167" y="95385"/>
                </a:lnTo>
                <a:lnTo>
                  <a:pt x="366167" y="0"/>
                </a:lnTo>
                <a:lnTo>
                  <a:pt x="556974" y="190770"/>
                </a:lnTo>
                <a:lnTo>
                  <a:pt x="366167" y="381540"/>
                </a:lnTo>
                <a:lnTo>
                  <a:pt x="366167" y="286155"/>
                </a:lnTo>
                <a:lnTo>
                  <a:pt x="0" y="286155"/>
                </a:lnTo>
                <a:lnTo>
                  <a:pt x="0" y="95385"/>
                </a:lnTo>
                <a:close/>
              </a:path>
            </a:pathLst>
          </a:custGeom>
          <a:ln w="19028">
            <a:solidFill>
              <a:srgbClr val="007D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285299" y="3161106"/>
            <a:ext cx="557530" cy="381635"/>
          </a:xfrm>
          <a:custGeom>
            <a:avLst/>
            <a:gdLst/>
            <a:ahLst/>
            <a:cxnLst/>
            <a:rect l="l" t="t" r="r" b="b"/>
            <a:pathLst>
              <a:path w="557529" h="381635">
                <a:moveTo>
                  <a:pt x="190804" y="0"/>
                </a:moveTo>
                <a:lnTo>
                  <a:pt x="0" y="190766"/>
                </a:lnTo>
                <a:lnTo>
                  <a:pt x="190804" y="381533"/>
                </a:lnTo>
                <a:lnTo>
                  <a:pt x="190804" y="286156"/>
                </a:lnTo>
                <a:lnTo>
                  <a:pt x="556983" y="286156"/>
                </a:lnTo>
                <a:lnTo>
                  <a:pt x="556983" y="95376"/>
                </a:lnTo>
                <a:lnTo>
                  <a:pt x="190804" y="95376"/>
                </a:lnTo>
                <a:lnTo>
                  <a:pt x="190804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285309" y="3161106"/>
            <a:ext cx="557530" cy="381635"/>
          </a:xfrm>
          <a:custGeom>
            <a:avLst/>
            <a:gdLst/>
            <a:ahLst/>
            <a:cxnLst/>
            <a:rect l="l" t="t" r="r" b="b"/>
            <a:pathLst>
              <a:path w="557529" h="381635">
                <a:moveTo>
                  <a:pt x="556974" y="95385"/>
                </a:moveTo>
                <a:lnTo>
                  <a:pt x="190805" y="95385"/>
                </a:lnTo>
                <a:lnTo>
                  <a:pt x="190805" y="0"/>
                </a:lnTo>
                <a:lnTo>
                  <a:pt x="0" y="190770"/>
                </a:lnTo>
                <a:lnTo>
                  <a:pt x="190805" y="381540"/>
                </a:lnTo>
                <a:lnTo>
                  <a:pt x="190805" y="286155"/>
                </a:lnTo>
                <a:lnTo>
                  <a:pt x="556974" y="286155"/>
                </a:lnTo>
                <a:lnTo>
                  <a:pt x="556974" y="95385"/>
                </a:lnTo>
                <a:close/>
              </a:path>
            </a:pathLst>
          </a:custGeom>
          <a:ln w="19028">
            <a:solidFill>
              <a:srgbClr val="007D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764957" y="4590910"/>
            <a:ext cx="229066" cy="27905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3098" y="841336"/>
            <a:ext cx="8880602" cy="5320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20977" y="4430681"/>
            <a:ext cx="2207031" cy="1400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66138" y="4575898"/>
            <a:ext cx="1916430" cy="1109345"/>
          </a:xfrm>
          <a:custGeom>
            <a:avLst/>
            <a:gdLst/>
            <a:ahLst/>
            <a:cxnLst/>
            <a:rect l="l" t="t" r="r" b="b"/>
            <a:pathLst>
              <a:path w="1916429" h="1109345">
                <a:moveTo>
                  <a:pt x="1820595" y="536536"/>
                </a:moveTo>
                <a:lnTo>
                  <a:pt x="95453" y="536536"/>
                </a:lnTo>
                <a:lnTo>
                  <a:pt x="58298" y="544035"/>
                </a:lnTo>
                <a:lnTo>
                  <a:pt x="27957" y="564486"/>
                </a:lnTo>
                <a:lnTo>
                  <a:pt x="7501" y="594819"/>
                </a:lnTo>
                <a:lnTo>
                  <a:pt x="0" y="631964"/>
                </a:lnTo>
                <a:lnTo>
                  <a:pt x="0" y="1013678"/>
                </a:lnTo>
                <a:lnTo>
                  <a:pt x="7501" y="1050825"/>
                </a:lnTo>
                <a:lnTo>
                  <a:pt x="27957" y="1081159"/>
                </a:lnTo>
                <a:lnTo>
                  <a:pt x="58298" y="1101611"/>
                </a:lnTo>
                <a:lnTo>
                  <a:pt x="95453" y="1109111"/>
                </a:lnTo>
                <a:lnTo>
                  <a:pt x="1820595" y="1109111"/>
                </a:lnTo>
                <a:lnTo>
                  <a:pt x="1857750" y="1101611"/>
                </a:lnTo>
                <a:lnTo>
                  <a:pt x="1888091" y="1081159"/>
                </a:lnTo>
                <a:lnTo>
                  <a:pt x="1908547" y="1050825"/>
                </a:lnTo>
                <a:lnTo>
                  <a:pt x="1916048" y="1013678"/>
                </a:lnTo>
                <a:lnTo>
                  <a:pt x="1916048" y="631964"/>
                </a:lnTo>
                <a:lnTo>
                  <a:pt x="1908547" y="594819"/>
                </a:lnTo>
                <a:lnTo>
                  <a:pt x="1888091" y="564486"/>
                </a:lnTo>
                <a:lnTo>
                  <a:pt x="1857750" y="544035"/>
                </a:lnTo>
                <a:lnTo>
                  <a:pt x="1820595" y="536536"/>
                </a:lnTo>
                <a:close/>
              </a:path>
              <a:path w="1916429" h="1109345">
                <a:moveTo>
                  <a:pt x="1346619" y="0"/>
                </a:moveTo>
                <a:lnTo>
                  <a:pt x="1117688" y="536536"/>
                </a:lnTo>
                <a:lnTo>
                  <a:pt x="1596707" y="536536"/>
                </a:lnTo>
                <a:lnTo>
                  <a:pt x="13466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4127" y="5200650"/>
            <a:ext cx="1525905" cy="41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7034" marR="5080" indent="-394970">
              <a:lnSpc>
                <a:spcPts val="160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Extensible to</a:t>
            </a:r>
            <a:r>
              <a:rPr sz="14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new 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ct val="100000"/>
              </a:lnSpc>
            </a:pPr>
            <a:r>
              <a:rPr sz="2400" spc="-5" dirty="0"/>
              <a:t>Request any IT service via a unified</a:t>
            </a:r>
            <a:r>
              <a:rPr sz="2400" spc="30" dirty="0"/>
              <a:t> </a:t>
            </a:r>
            <a:r>
              <a:rPr sz="2400" spc="-5" dirty="0"/>
              <a:t>portal</a:t>
            </a:r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5307672" y="1379905"/>
            <a:ext cx="2310942" cy="114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54141" y="1526311"/>
            <a:ext cx="2017395" cy="852805"/>
          </a:xfrm>
          <a:custGeom>
            <a:avLst/>
            <a:gdLst/>
            <a:ahLst/>
            <a:cxnLst/>
            <a:rect l="l" t="t" r="r" b="b"/>
            <a:pathLst>
              <a:path w="2017395" h="852805">
                <a:moveTo>
                  <a:pt x="899541" y="572579"/>
                </a:moveTo>
                <a:lnTo>
                  <a:pt x="420522" y="572579"/>
                </a:lnTo>
                <a:lnTo>
                  <a:pt x="0" y="852424"/>
                </a:lnTo>
                <a:lnTo>
                  <a:pt x="899541" y="572579"/>
                </a:lnTo>
                <a:close/>
              </a:path>
              <a:path w="2017395" h="852805">
                <a:moveTo>
                  <a:pt x="1921789" y="0"/>
                </a:moveTo>
                <a:lnTo>
                  <a:pt x="196634" y="0"/>
                </a:lnTo>
                <a:lnTo>
                  <a:pt x="159479" y="7498"/>
                </a:lnTo>
                <a:lnTo>
                  <a:pt x="129138" y="27949"/>
                </a:lnTo>
                <a:lnTo>
                  <a:pt x="108682" y="58282"/>
                </a:lnTo>
                <a:lnTo>
                  <a:pt x="101180" y="95427"/>
                </a:lnTo>
                <a:lnTo>
                  <a:pt x="101180" y="477151"/>
                </a:lnTo>
                <a:lnTo>
                  <a:pt x="108682" y="514297"/>
                </a:lnTo>
                <a:lnTo>
                  <a:pt x="129138" y="544629"/>
                </a:lnTo>
                <a:lnTo>
                  <a:pt x="159479" y="565080"/>
                </a:lnTo>
                <a:lnTo>
                  <a:pt x="196634" y="572579"/>
                </a:lnTo>
                <a:lnTo>
                  <a:pt x="1921789" y="572579"/>
                </a:lnTo>
                <a:lnTo>
                  <a:pt x="1958936" y="565080"/>
                </a:lnTo>
                <a:lnTo>
                  <a:pt x="1989274" y="544629"/>
                </a:lnTo>
                <a:lnTo>
                  <a:pt x="2009728" y="514297"/>
                </a:lnTo>
                <a:lnTo>
                  <a:pt x="2017229" y="477151"/>
                </a:lnTo>
                <a:lnTo>
                  <a:pt x="2017229" y="95427"/>
                </a:lnTo>
                <a:lnTo>
                  <a:pt x="2009728" y="58282"/>
                </a:lnTo>
                <a:lnTo>
                  <a:pt x="1989274" y="27949"/>
                </a:lnTo>
                <a:lnTo>
                  <a:pt x="1958936" y="7498"/>
                </a:lnTo>
                <a:lnTo>
                  <a:pt x="19217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39339" y="1614526"/>
            <a:ext cx="953769" cy="41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9530">
              <a:lnSpc>
                <a:spcPts val="160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App store 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experience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53704" y="4113974"/>
            <a:ext cx="1588770" cy="381000"/>
          </a:xfrm>
          <a:custGeom>
            <a:avLst/>
            <a:gdLst/>
            <a:ahLst/>
            <a:cxnLst/>
            <a:rect l="l" t="t" r="r" b="b"/>
            <a:pathLst>
              <a:path w="1588770" h="381000">
                <a:moveTo>
                  <a:pt x="1525282" y="0"/>
                </a:moveTo>
                <a:lnTo>
                  <a:pt x="63436" y="0"/>
                </a:lnTo>
                <a:lnTo>
                  <a:pt x="38747" y="4984"/>
                </a:lnTo>
                <a:lnTo>
                  <a:pt x="18583" y="18576"/>
                </a:lnTo>
                <a:lnTo>
                  <a:pt x="4986" y="38736"/>
                </a:lnTo>
                <a:lnTo>
                  <a:pt x="0" y="63423"/>
                </a:lnTo>
                <a:lnTo>
                  <a:pt x="0" y="317106"/>
                </a:lnTo>
                <a:lnTo>
                  <a:pt x="4986" y="341793"/>
                </a:lnTo>
                <a:lnTo>
                  <a:pt x="18583" y="361953"/>
                </a:lnTo>
                <a:lnTo>
                  <a:pt x="38747" y="375545"/>
                </a:lnTo>
                <a:lnTo>
                  <a:pt x="63436" y="380530"/>
                </a:lnTo>
                <a:lnTo>
                  <a:pt x="1525282" y="380530"/>
                </a:lnTo>
                <a:lnTo>
                  <a:pt x="1549976" y="375545"/>
                </a:lnTo>
                <a:lnTo>
                  <a:pt x="1570140" y="361953"/>
                </a:lnTo>
                <a:lnTo>
                  <a:pt x="1583734" y="341793"/>
                </a:lnTo>
                <a:lnTo>
                  <a:pt x="1588719" y="317106"/>
                </a:lnTo>
                <a:lnTo>
                  <a:pt x="1588719" y="63423"/>
                </a:lnTo>
                <a:lnTo>
                  <a:pt x="1583734" y="38736"/>
                </a:lnTo>
                <a:lnTo>
                  <a:pt x="1570140" y="18576"/>
                </a:lnTo>
                <a:lnTo>
                  <a:pt x="1549976" y="4984"/>
                </a:lnTo>
                <a:lnTo>
                  <a:pt x="15252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3704" y="4113974"/>
            <a:ext cx="1588770" cy="381000"/>
          </a:xfrm>
          <a:custGeom>
            <a:avLst/>
            <a:gdLst/>
            <a:ahLst/>
            <a:cxnLst/>
            <a:rect l="l" t="t" r="r" b="b"/>
            <a:pathLst>
              <a:path w="1588770" h="381000">
                <a:moveTo>
                  <a:pt x="0" y="63423"/>
                </a:moveTo>
                <a:lnTo>
                  <a:pt x="4985" y="38736"/>
                </a:lnTo>
                <a:lnTo>
                  <a:pt x="18580" y="18576"/>
                </a:lnTo>
                <a:lnTo>
                  <a:pt x="38743" y="4984"/>
                </a:lnTo>
                <a:lnTo>
                  <a:pt x="63436" y="0"/>
                </a:lnTo>
                <a:lnTo>
                  <a:pt x="1525277" y="0"/>
                </a:lnTo>
                <a:lnTo>
                  <a:pt x="1549969" y="4984"/>
                </a:lnTo>
                <a:lnTo>
                  <a:pt x="1570133" y="18576"/>
                </a:lnTo>
                <a:lnTo>
                  <a:pt x="1583727" y="38736"/>
                </a:lnTo>
                <a:lnTo>
                  <a:pt x="1588713" y="63423"/>
                </a:lnTo>
                <a:lnTo>
                  <a:pt x="1588713" y="317114"/>
                </a:lnTo>
                <a:lnTo>
                  <a:pt x="1583727" y="341802"/>
                </a:lnTo>
                <a:lnTo>
                  <a:pt x="1570133" y="361962"/>
                </a:lnTo>
                <a:lnTo>
                  <a:pt x="1549969" y="375554"/>
                </a:lnTo>
                <a:lnTo>
                  <a:pt x="1525277" y="380538"/>
                </a:lnTo>
                <a:lnTo>
                  <a:pt x="63436" y="380538"/>
                </a:lnTo>
                <a:lnTo>
                  <a:pt x="38743" y="375554"/>
                </a:lnTo>
                <a:lnTo>
                  <a:pt x="18580" y="361962"/>
                </a:lnTo>
                <a:lnTo>
                  <a:pt x="4985" y="341802"/>
                </a:lnTo>
                <a:lnTo>
                  <a:pt x="0" y="317114"/>
                </a:lnTo>
                <a:lnTo>
                  <a:pt x="0" y="63423"/>
                </a:lnTo>
                <a:close/>
              </a:path>
            </a:pathLst>
          </a:custGeom>
          <a:ln w="19027">
            <a:solidFill>
              <a:srgbClr val="007D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24519" y="4212722"/>
            <a:ext cx="12446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Service</a:t>
            </a:r>
            <a:r>
              <a:rPr sz="12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79199" y="3124568"/>
            <a:ext cx="1442085" cy="691515"/>
          </a:xfrm>
          <a:custGeom>
            <a:avLst/>
            <a:gdLst/>
            <a:ahLst/>
            <a:cxnLst/>
            <a:rect l="l" t="t" r="r" b="b"/>
            <a:pathLst>
              <a:path w="1442084" h="691514">
                <a:moveTo>
                  <a:pt x="1326654" y="0"/>
                </a:moveTo>
                <a:lnTo>
                  <a:pt x="115252" y="0"/>
                </a:lnTo>
                <a:lnTo>
                  <a:pt x="70390" y="9054"/>
                </a:lnTo>
                <a:lnTo>
                  <a:pt x="33756" y="33748"/>
                </a:lnTo>
                <a:lnTo>
                  <a:pt x="9057" y="70374"/>
                </a:lnTo>
                <a:lnTo>
                  <a:pt x="0" y="115227"/>
                </a:lnTo>
                <a:lnTo>
                  <a:pt x="0" y="576110"/>
                </a:lnTo>
                <a:lnTo>
                  <a:pt x="9057" y="620962"/>
                </a:lnTo>
                <a:lnTo>
                  <a:pt x="33756" y="657588"/>
                </a:lnTo>
                <a:lnTo>
                  <a:pt x="70390" y="682282"/>
                </a:lnTo>
                <a:lnTo>
                  <a:pt x="115252" y="691337"/>
                </a:lnTo>
                <a:lnTo>
                  <a:pt x="1326654" y="691337"/>
                </a:lnTo>
                <a:lnTo>
                  <a:pt x="1371516" y="682282"/>
                </a:lnTo>
                <a:lnTo>
                  <a:pt x="1408150" y="657588"/>
                </a:lnTo>
                <a:lnTo>
                  <a:pt x="1432850" y="620962"/>
                </a:lnTo>
                <a:lnTo>
                  <a:pt x="1441907" y="576110"/>
                </a:lnTo>
                <a:lnTo>
                  <a:pt x="1441907" y="115227"/>
                </a:lnTo>
                <a:lnTo>
                  <a:pt x="1432850" y="70374"/>
                </a:lnTo>
                <a:lnTo>
                  <a:pt x="1408150" y="33748"/>
                </a:lnTo>
                <a:lnTo>
                  <a:pt x="1371516" y="9054"/>
                </a:lnTo>
                <a:lnTo>
                  <a:pt x="13266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9198" y="3124568"/>
            <a:ext cx="1442085" cy="691515"/>
          </a:xfrm>
          <a:custGeom>
            <a:avLst/>
            <a:gdLst/>
            <a:ahLst/>
            <a:cxnLst/>
            <a:rect l="l" t="t" r="r" b="b"/>
            <a:pathLst>
              <a:path w="1442084" h="691514">
                <a:moveTo>
                  <a:pt x="0" y="115225"/>
                </a:moveTo>
                <a:lnTo>
                  <a:pt x="9056" y="70374"/>
                </a:lnTo>
                <a:lnTo>
                  <a:pt x="33755" y="33748"/>
                </a:lnTo>
                <a:lnTo>
                  <a:pt x="70387" y="9054"/>
                </a:lnTo>
                <a:lnTo>
                  <a:pt x="115247" y="0"/>
                </a:lnTo>
                <a:lnTo>
                  <a:pt x="1326651" y="0"/>
                </a:lnTo>
                <a:lnTo>
                  <a:pt x="1371508" y="9054"/>
                </a:lnTo>
                <a:lnTo>
                  <a:pt x="1408139" y="33748"/>
                </a:lnTo>
                <a:lnTo>
                  <a:pt x="1432837" y="70374"/>
                </a:lnTo>
                <a:lnTo>
                  <a:pt x="1441893" y="115225"/>
                </a:lnTo>
                <a:lnTo>
                  <a:pt x="1441893" y="576111"/>
                </a:lnTo>
                <a:lnTo>
                  <a:pt x="1432837" y="620962"/>
                </a:lnTo>
                <a:lnTo>
                  <a:pt x="1408139" y="657588"/>
                </a:lnTo>
                <a:lnTo>
                  <a:pt x="1371508" y="682281"/>
                </a:lnTo>
                <a:lnTo>
                  <a:pt x="1326651" y="691336"/>
                </a:lnTo>
                <a:lnTo>
                  <a:pt x="115247" y="691336"/>
                </a:lnTo>
                <a:lnTo>
                  <a:pt x="70387" y="682281"/>
                </a:lnTo>
                <a:lnTo>
                  <a:pt x="33755" y="657588"/>
                </a:lnTo>
                <a:lnTo>
                  <a:pt x="9056" y="620962"/>
                </a:lnTo>
                <a:lnTo>
                  <a:pt x="0" y="576111"/>
                </a:lnTo>
                <a:lnTo>
                  <a:pt x="0" y="115225"/>
                </a:lnTo>
                <a:close/>
              </a:path>
            </a:pathLst>
          </a:custGeom>
          <a:ln w="19027">
            <a:solidFill>
              <a:srgbClr val="007D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14735" y="3378726"/>
            <a:ext cx="117665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Custom</a:t>
            </a:r>
            <a:r>
              <a:rPr sz="12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95655" y="4343403"/>
            <a:ext cx="2722422" cy="1650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43166" y="4488688"/>
            <a:ext cx="2431415" cy="1359535"/>
          </a:xfrm>
          <a:custGeom>
            <a:avLst/>
            <a:gdLst/>
            <a:ahLst/>
            <a:cxnLst/>
            <a:rect l="l" t="t" r="r" b="b"/>
            <a:pathLst>
              <a:path w="2431415" h="1359535">
                <a:moveTo>
                  <a:pt x="2256434" y="310248"/>
                </a:moveTo>
                <a:lnTo>
                  <a:pt x="690029" y="310248"/>
                </a:lnTo>
                <a:lnTo>
                  <a:pt x="643557" y="316492"/>
                </a:lnTo>
                <a:lnTo>
                  <a:pt x="601797" y="334112"/>
                </a:lnTo>
                <a:lnTo>
                  <a:pt x="566416" y="361443"/>
                </a:lnTo>
                <a:lnTo>
                  <a:pt x="539081" y="396819"/>
                </a:lnTo>
                <a:lnTo>
                  <a:pt x="521458" y="438572"/>
                </a:lnTo>
                <a:lnTo>
                  <a:pt x="515213" y="485038"/>
                </a:lnTo>
                <a:lnTo>
                  <a:pt x="515213" y="1184186"/>
                </a:lnTo>
                <a:lnTo>
                  <a:pt x="521458" y="1230652"/>
                </a:lnTo>
                <a:lnTo>
                  <a:pt x="539082" y="1272406"/>
                </a:lnTo>
                <a:lnTo>
                  <a:pt x="566417" y="1307782"/>
                </a:lnTo>
                <a:lnTo>
                  <a:pt x="601799" y="1335113"/>
                </a:lnTo>
                <a:lnTo>
                  <a:pt x="643565" y="1352733"/>
                </a:lnTo>
                <a:lnTo>
                  <a:pt x="690029" y="1358976"/>
                </a:lnTo>
                <a:lnTo>
                  <a:pt x="2256443" y="1358976"/>
                </a:lnTo>
                <a:lnTo>
                  <a:pt x="2302914" y="1352732"/>
                </a:lnTo>
                <a:lnTo>
                  <a:pt x="2344676" y="1335112"/>
                </a:lnTo>
                <a:lnTo>
                  <a:pt x="2380058" y="1307781"/>
                </a:lnTo>
                <a:lnTo>
                  <a:pt x="2407394" y="1272405"/>
                </a:lnTo>
                <a:lnTo>
                  <a:pt x="2425017" y="1230651"/>
                </a:lnTo>
                <a:lnTo>
                  <a:pt x="2431262" y="1184186"/>
                </a:lnTo>
                <a:lnTo>
                  <a:pt x="2431262" y="485038"/>
                </a:lnTo>
                <a:lnTo>
                  <a:pt x="2425017" y="438572"/>
                </a:lnTo>
                <a:lnTo>
                  <a:pt x="2407394" y="396819"/>
                </a:lnTo>
                <a:lnTo>
                  <a:pt x="2380057" y="361443"/>
                </a:lnTo>
                <a:lnTo>
                  <a:pt x="2344674" y="334112"/>
                </a:lnTo>
                <a:lnTo>
                  <a:pt x="2302911" y="316492"/>
                </a:lnTo>
                <a:lnTo>
                  <a:pt x="2256434" y="310248"/>
                </a:lnTo>
                <a:close/>
              </a:path>
              <a:path w="2431415" h="1359535">
                <a:moveTo>
                  <a:pt x="0" y="0"/>
                </a:moveTo>
                <a:lnTo>
                  <a:pt x="834555" y="310248"/>
                </a:lnTo>
                <a:lnTo>
                  <a:pt x="1313560" y="3102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17066" y="4898799"/>
            <a:ext cx="1605915" cy="856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905" algn="ctr">
              <a:lnSpc>
                <a:spcPct val="99100"/>
              </a:lnSpc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Flexible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and 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powerful  Entitlements and 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Approvals</a:t>
            </a:r>
            <a:r>
              <a:rPr sz="1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policies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ct val="100000"/>
              </a:lnSpc>
            </a:pPr>
            <a:r>
              <a:rPr sz="2400" spc="-5" dirty="0"/>
              <a:t>Perform basic management tasks via the</a:t>
            </a:r>
            <a:r>
              <a:rPr sz="2400" spc="35" dirty="0"/>
              <a:t> </a:t>
            </a:r>
            <a:r>
              <a:rPr sz="2400" spc="-5" dirty="0"/>
              <a:t>portal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894027" y="934219"/>
            <a:ext cx="7593469" cy="5443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4022" y="3578627"/>
            <a:ext cx="4251960" cy="2223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39653" y="3724808"/>
            <a:ext cx="3960495" cy="1933575"/>
          </a:xfrm>
          <a:custGeom>
            <a:avLst/>
            <a:gdLst/>
            <a:ahLst/>
            <a:cxnLst/>
            <a:rect l="l" t="t" r="r" b="b"/>
            <a:pathLst>
              <a:path w="3960495" h="1933575">
                <a:moveTo>
                  <a:pt x="2918510" y="884529"/>
                </a:moveTo>
                <a:lnTo>
                  <a:pt x="174828" y="884529"/>
                </a:lnTo>
                <a:lnTo>
                  <a:pt x="128355" y="890773"/>
                </a:lnTo>
                <a:lnTo>
                  <a:pt x="86593" y="908394"/>
                </a:lnTo>
                <a:lnTo>
                  <a:pt x="51209" y="935726"/>
                </a:lnTo>
                <a:lnTo>
                  <a:pt x="23871" y="971104"/>
                </a:lnTo>
                <a:lnTo>
                  <a:pt x="6245" y="1012861"/>
                </a:lnTo>
                <a:lnTo>
                  <a:pt x="1" y="1059319"/>
                </a:lnTo>
                <a:lnTo>
                  <a:pt x="0" y="1758467"/>
                </a:lnTo>
                <a:lnTo>
                  <a:pt x="6245" y="1804933"/>
                </a:lnTo>
                <a:lnTo>
                  <a:pt x="23871" y="1846688"/>
                </a:lnTo>
                <a:lnTo>
                  <a:pt x="51210" y="1882064"/>
                </a:lnTo>
                <a:lnTo>
                  <a:pt x="86595" y="1909397"/>
                </a:lnTo>
                <a:lnTo>
                  <a:pt x="128364" y="1927018"/>
                </a:lnTo>
                <a:lnTo>
                  <a:pt x="174828" y="1933261"/>
                </a:lnTo>
                <a:lnTo>
                  <a:pt x="2918520" y="1933261"/>
                </a:lnTo>
                <a:lnTo>
                  <a:pt x="2964990" y="1927017"/>
                </a:lnTo>
                <a:lnTo>
                  <a:pt x="3006752" y="1909396"/>
                </a:lnTo>
                <a:lnTo>
                  <a:pt x="3042134" y="1882064"/>
                </a:lnTo>
                <a:lnTo>
                  <a:pt x="3069470" y="1846687"/>
                </a:lnTo>
                <a:lnTo>
                  <a:pt x="3087094" y="1804933"/>
                </a:lnTo>
                <a:lnTo>
                  <a:pt x="3093338" y="1758467"/>
                </a:lnTo>
                <a:lnTo>
                  <a:pt x="3093337" y="1059319"/>
                </a:lnTo>
                <a:lnTo>
                  <a:pt x="3087094" y="1012861"/>
                </a:lnTo>
                <a:lnTo>
                  <a:pt x="3069470" y="971104"/>
                </a:lnTo>
                <a:lnTo>
                  <a:pt x="3042134" y="935726"/>
                </a:lnTo>
                <a:lnTo>
                  <a:pt x="3006751" y="908394"/>
                </a:lnTo>
                <a:lnTo>
                  <a:pt x="2964988" y="890773"/>
                </a:lnTo>
                <a:lnTo>
                  <a:pt x="2918510" y="884529"/>
                </a:lnTo>
                <a:close/>
              </a:path>
              <a:path w="3960495" h="1933575">
                <a:moveTo>
                  <a:pt x="3959936" y="0"/>
                </a:moveTo>
                <a:lnTo>
                  <a:pt x="1804454" y="884529"/>
                </a:lnTo>
                <a:lnTo>
                  <a:pt x="2577782" y="884529"/>
                </a:lnTo>
                <a:lnTo>
                  <a:pt x="39599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99567" y="4711347"/>
            <a:ext cx="2779395" cy="85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98100"/>
              </a:lnSpc>
            </a:pPr>
            <a:r>
              <a:rPr sz="1400" b="1" spc="-5" dirty="0">
                <a:solidFill>
                  <a:srgbClr val="D9541E"/>
                </a:solidFill>
                <a:latin typeface="Arial"/>
                <a:cs typeface="Arial"/>
              </a:rPr>
              <a:t>Context specific actions on  resources provisioned for this  </a:t>
            </a:r>
            <a:r>
              <a:rPr sz="1400" b="1" spc="-20" dirty="0">
                <a:solidFill>
                  <a:srgbClr val="D9541E"/>
                </a:solidFill>
                <a:latin typeface="Arial"/>
                <a:cs typeface="Arial"/>
              </a:rPr>
              <a:t>user. </a:t>
            </a:r>
            <a:r>
              <a:rPr sz="1400" b="1" spc="-5" dirty="0">
                <a:solidFill>
                  <a:srgbClr val="D9541E"/>
                </a:solidFill>
                <a:latin typeface="Arial"/>
                <a:cs typeface="Arial"/>
              </a:rPr>
              <a:t>Controlled by</a:t>
            </a:r>
            <a:r>
              <a:rPr sz="1400" b="1" spc="30" dirty="0">
                <a:solidFill>
                  <a:srgbClr val="D9541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D9541E"/>
                </a:solidFill>
                <a:latin typeface="Arial"/>
                <a:cs typeface="Arial"/>
              </a:rPr>
              <a:t>entitlements.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400" b="1" spc="-5" dirty="0">
                <a:solidFill>
                  <a:srgbClr val="D9541E"/>
                </a:solidFill>
                <a:latin typeface="Arial"/>
                <a:cs typeface="Arial"/>
              </a:rPr>
              <a:t>Extensible with new</a:t>
            </a:r>
            <a:r>
              <a:rPr sz="1400" b="1" spc="5" dirty="0">
                <a:solidFill>
                  <a:srgbClr val="D9541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D9541E"/>
                </a:solidFill>
                <a:latin typeface="Arial"/>
                <a:cs typeface="Arial"/>
              </a:rPr>
              <a:t>services.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52150"/>
            <a:ext cx="462026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vCenter</a:t>
            </a:r>
            <a:r>
              <a:rPr sz="3600" spc="-70" dirty="0"/>
              <a:t> </a:t>
            </a:r>
            <a:r>
              <a:rPr sz="3600" spc="-5" dirty="0"/>
              <a:t>Orchestrator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ct val="100000"/>
              </a:lnSpc>
            </a:pPr>
            <a:r>
              <a:rPr spc="-5" dirty="0"/>
              <a:t>vCenter Orchestrator - QUICK</a:t>
            </a:r>
            <a:r>
              <a:rPr spc="-30" dirty="0"/>
              <a:t> </a:t>
            </a:r>
            <a:r>
              <a:rPr spc="-35" dirty="0"/>
              <a:t>FACTS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5915" y="1234213"/>
            <a:ext cx="2995295" cy="3983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r>
              <a:rPr sz="2000" spc="-6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717074"/>
                </a:solidFill>
                <a:latin typeface="Arial"/>
                <a:cs typeface="Arial"/>
              </a:rPr>
              <a:t>Technology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4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10" dirty="0">
                <a:solidFill>
                  <a:srgbClr val="717074"/>
                </a:solidFill>
                <a:latin typeface="Arial"/>
                <a:cs typeface="Arial"/>
              </a:rPr>
              <a:t>Workflow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</a:t>
            </a:r>
            <a:r>
              <a:rPr sz="2000" spc="-40" dirty="0">
                <a:solidFill>
                  <a:srgbClr val="717074"/>
                </a:solidFill>
                <a:latin typeface="Arial"/>
                <a:cs typeface="Arial"/>
              </a:rPr>
              <a:t>Target</a:t>
            </a:r>
            <a:r>
              <a:rPr sz="20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r>
              <a:rPr sz="18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Specialist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Integration</a:t>
            </a:r>
            <a:r>
              <a:rPr sz="1800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Engineer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vSphere</a:t>
            </a:r>
            <a:r>
              <a:rPr sz="1800" spc="-1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Administrator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Particularly good for…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Multi-system</a:t>
            </a:r>
            <a:r>
              <a:rPr sz="18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3</a:t>
            </a:r>
            <a:r>
              <a:rPr sz="1800" spc="-7" baseline="25462" dirty="0">
                <a:solidFill>
                  <a:srgbClr val="848387"/>
                </a:solidFill>
                <a:latin typeface="Arial"/>
                <a:cs typeface="Arial"/>
              </a:rPr>
              <a:t>rd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party</a:t>
            </a:r>
            <a:r>
              <a:rPr sz="18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8151" y="1433512"/>
            <a:ext cx="5637352" cy="373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2812" y="1229298"/>
            <a:ext cx="4302417" cy="4974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0098" y="4695813"/>
            <a:ext cx="4130865" cy="1507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3123" y="3769817"/>
            <a:ext cx="5328462" cy="1492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3098" y="4314621"/>
            <a:ext cx="4166235" cy="403225"/>
          </a:xfrm>
          <a:custGeom>
            <a:avLst/>
            <a:gdLst/>
            <a:ahLst/>
            <a:cxnLst/>
            <a:rect l="l" t="t" r="r" b="b"/>
            <a:pathLst>
              <a:path w="4166235" h="403225">
                <a:moveTo>
                  <a:pt x="4098785" y="0"/>
                </a:moveTo>
                <a:lnTo>
                  <a:pt x="67170" y="0"/>
                </a:lnTo>
                <a:lnTo>
                  <a:pt x="41024" y="5276"/>
                </a:lnTo>
                <a:lnTo>
                  <a:pt x="19673" y="19667"/>
                </a:lnTo>
                <a:lnTo>
                  <a:pt x="5278" y="41014"/>
                </a:lnTo>
                <a:lnTo>
                  <a:pt x="0" y="67157"/>
                </a:lnTo>
                <a:lnTo>
                  <a:pt x="0" y="402945"/>
                </a:lnTo>
                <a:lnTo>
                  <a:pt x="4165955" y="402945"/>
                </a:lnTo>
                <a:lnTo>
                  <a:pt x="4165955" y="67157"/>
                </a:lnTo>
                <a:lnTo>
                  <a:pt x="4160676" y="41014"/>
                </a:lnTo>
                <a:lnTo>
                  <a:pt x="4146281" y="19667"/>
                </a:lnTo>
                <a:lnTo>
                  <a:pt x="4124930" y="5276"/>
                </a:lnTo>
                <a:lnTo>
                  <a:pt x="40987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3098" y="689127"/>
            <a:ext cx="1903056" cy="1750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957" y="197084"/>
            <a:ext cx="527748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vCenter Orchestrator</a:t>
            </a:r>
            <a:r>
              <a:rPr spc="-30" dirty="0"/>
              <a:t> </a:t>
            </a:r>
            <a:r>
              <a:rPr spc="-5" dirty="0"/>
              <a:t>Overview</a:t>
            </a:r>
          </a:p>
        </p:txBody>
      </p:sp>
      <p:sp>
        <p:nvSpPr>
          <p:cNvPr id="8" name="object 8"/>
          <p:cNvSpPr/>
          <p:nvPr/>
        </p:nvSpPr>
        <p:spPr>
          <a:xfrm>
            <a:off x="5652655" y="827125"/>
            <a:ext cx="2410688" cy="17290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05220" y="1371866"/>
            <a:ext cx="1306830" cy="639445"/>
          </a:xfrm>
          <a:custGeom>
            <a:avLst/>
            <a:gdLst/>
            <a:ahLst/>
            <a:cxnLst/>
            <a:rect l="l" t="t" r="r" b="b"/>
            <a:pathLst>
              <a:path w="1306829" h="639444">
                <a:moveTo>
                  <a:pt x="1199680" y="0"/>
                </a:moveTo>
                <a:lnTo>
                  <a:pt x="106578" y="0"/>
                </a:lnTo>
                <a:lnTo>
                  <a:pt x="65092" y="8374"/>
                </a:lnTo>
                <a:lnTo>
                  <a:pt x="31215" y="31211"/>
                </a:lnTo>
                <a:lnTo>
                  <a:pt x="8375" y="65081"/>
                </a:lnTo>
                <a:lnTo>
                  <a:pt x="0" y="106552"/>
                </a:lnTo>
                <a:lnTo>
                  <a:pt x="0" y="532752"/>
                </a:lnTo>
                <a:lnTo>
                  <a:pt x="8375" y="574229"/>
                </a:lnTo>
                <a:lnTo>
                  <a:pt x="31215" y="608098"/>
                </a:lnTo>
                <a:lnTo>
                  <a:pt x="65092" y="630932"/>
                </a:lnTo>
                <a:lnTo>
                  <a:pt x="106578" y="639305"/>
                </a:lnTo>
                <a:lnTo>
                  <a:pt x="1199680" y="639305"/>
                </a:lnTo>
                <a:lnTo>
                  <a:pt x="1241166" y="630932"/>
                </a:lnTo>
                <a:lnTo>
                  <a:pt x="1275043" y="608098"/>
                </a:lnTo>
                <a:lnTo>
                  <a:pt x="1297883" y="574229"/>
                </a:lnTo>
                <a:lnTo>
                  <a:pt x="1306258" y="532752"/>
                </a:lnTo>
                <a:lnTo>
                  <a:pt x="1306258" y="106552"/>
                </a:lnTo>
                <a:lnTo>
                  <a:pt x="1297883" y="65081"/>
                </a:lnTo>
                <a:lnTo>
                  <a:pt x="1275043" y="31211"/>
                </a:lnTo>
                <a:lnTo>
                  <a:pt x="1241166" y="8374"/>
                </a:lnTo>
                <a:lnTo>
                  <a:pt x="1199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20459" y="1480960"/>
            <a:ext cx="1071880" cy="41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00"/>
              </a:lnSpc>
            </a:pPr>
            <a:r>
              <a:rPr sz="1400" b="1" spc="-5" dirty="0">
                <a:solidFill>
                  <a:srgbClr val="333333"/>
                </a:solidFill>
                <a:latin typeface="Arial"/>
                <a:cs typeface="Arial"/>
              </a:rPr>
              <a:t>Drag-&amp;-drop  design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71816" y="1406341"/>
            <a:ext cx="2529205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 marR="5080" indent="-113664">
              <a:lnSpc>
                <a:spcPts val="1400"/>
              </a:lnSpc>
              <a:buChar char="•"/>
              <a:tabLst>
                <a:tab pos="128905" algn="l"/>
              </a:tabLst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Create powerful workflows  easily by drop-&amp;-dragging pre-  built</a:t>
            </a:r>
            <a:r>
              <a:rPr sz="1400" spc="-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actions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2655" y="1824634"/>
            <a:ext cx="2410688" cy="1733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05220" y="2370810"/>
            <a:ext cx="1306830" cy="639445"/>
          </a:xfrm>
          <a:custGeom>
            <a:avLst/>
            <a:gdLst/>
            <a:ahLst/>
            <a:cxnLst/>
            <a:rect l="l" t="t" r="r" b="b"/>
            <a:pathLst>
              <a:path w="1306829" h="639444">
                <a:moveTo>
                  <a:pt x="1199680" y="0"/>
                </a:moveTo>
                <a:lnTo>
                  <a:pt x="106578" y="0"/>
                </a:lnTo>
                <a:lnTo>
                  <a:pt x="65092" y="8372"/>
                </a:lnTo>
                <a:lnTo>
                  <a:pt x="31215" y="31207"/>
                </a:lnTo>
                <a:lnTo>
                  <a:pt x="8375" y="65075"/>
                </a:lnTo>
                <a:lnTo>
                  <a:pt x="0" y="106552"/>
                </a:lnTo>
                <a:lnTo>
                  <a:pt x="0" y="532752"/>
                </a:lnTo>
                <a:lnTo>
                  <a:pt x="8375" y="574229"/>
                </a:lnTo>
                <a:lnTo>
                  <a:pt x="31215" y="608098"/>
                </a:lnTo>
                <a:lnTo>
                  <a:pt x="65092" y="630932"/>
                </a:lnTo>
                <a:lnTo>
                  <a:pt x="106578" y="639305"/>
                </a:lnTo>
                <a:lnTo>
                  <a:pt x="1199680" y="639305"/>
                </a:lnTo>
                <a:lnTo>
                  <a:pt x="1241166" y="630932"/>
                </a:lnTo>
                <a:lnTo>
                  <a:pt x="1275043" y="608098"/>
                </a:lnTo>
                <a:lnTo>
                  <a:pt x="1297883" y="574229"/>
                </a:lnTo>
                <a:lnTo>
                  <a:pt x="1306258" y="532752"/>
                </a:lnTo>
                <a:lnTo>
                  <a:pt x="1306258" y="106552"/>
                </a:lnTo>
                <a:lnTo>
                  <a:pt x="1297883" y="65075"/>
                </a:lnTo>
                <a:lnTo>
                  <a:pt x="1275043" y="31207"/>
                </a:lnTo>
                <a:lnTo>
                  <a:pt x="1241166" y="8372"/>
                </a:lnTo>
                <a:lnTo>
                  <a:pt x="1199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71183" y="2463597"/>
            <a:ext cx="884555" cy="41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00"/>
              </a:lnSpc>
            </a:pPr>
            <a:r>
              <a:rPr sz="1400" b="1" spc="-10" dirty="0">
                <a:solidFill>
                  <a:srgbClr val="333333"/>
                </a:solidFill>
                <a:latin typeface="Arial"/>
                <a:cs typeface="Arial"/>
              </a:rPr>
              <a:t>Cloud  </a:t>
            </a:r>
            <a:r>
              <a:rPr sz="1400" b="1" spc="-5" dirty="0">
                <a:solidFill>
                  <a:srgbClr val="333333"/>
                </a:solidFill>
                <a:latin typeface="Arial"/>
                <a:cs typeface="Arial"/>
              </a:rPr>
              <a:t>scalability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71816" y="2428006"/>
            <a:ext cx="259969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 marR="5080" indent="-113664">
              <a:lnSpc>
                <a:spcPts val="1400"/>
              </a:lnSpc>
              <a:buChar char="•"/>
              <a:tabLst>
                <a:tab pos="128905" algn="l"/>
              </a:tabLst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Execute hundreds of workflows  in parallel to meet Cloud</a:t>
            </a:r>
            <a:r>
              <a:rPr sz="1400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scale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2655" y="2842945"/>
            <a:ext cx="2410688" cy="17332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05220" y="3390519"/>
            <a:ext cx="1306830" cy="639445"/>
          </a:xfrm>
          <a:custGeom>
            <a:avLst/>
            <a:gdLst/>
            <a:ahLst/>
            <a:cxnLst/>
            <a:rect l="l" t="t" r="r" b="b"/>
            <a:pathLst>
              <a:path w="1306829" h="639445">
                <a:moveTo>
                  <a:pt x="1199680" y="0"/>
                </a:moveTo>
                <a:lnTo>
                  <a:pt x="106578" y="0"/>
                </a:lnTo>
                <a:lnTo>
                  <a:pt x="65092" y="8372"/>
                </a:lnTo>
                <a:lnTo>
                  <a:pt x="31215" y="31207"/>
                </a:lnTo>
                <a:lnTo>
                  <a:pt x="8375" y="65075"/>
                </a:lnTo>
                <a:lnTo>
                  <a:pt x="0" y="106552"/>
                </a:lnTo>
                <a:lnTo>
                  <a:pt x="0" y="532752"/>
                </a:lnTo>
                <a:lnTo>
                  <a:pt x="8375" y="574229"/>
                </a:lnTo>
                <a:lnTo>
                  <a:pt x="31215" y="608098"/>
                </a:lnTo>
                <a:lnTo>
                  <a:pt x="65092" y="630932"/>
                </a:lnTo>
                <a:lnTo>
                  <a:pt x="106578" y="639305"/>
                </a:lnTo>
                <a:lnTo>
                  <a:pt x="1199680" y="639305"/>
                </a:lnTo>
                <a:lnTo>
                  <a:pt x="1241166" y="630932"/>
                </a:lnTo>
                <a:lnTo>
                  <a:pt x="1275043" y="608098"/>
                </a:lnTo>
                <a:lnTo>
                  <a:pt x="1297883" y="574229"/>
                </a:lnTo>
                <a:lnTo>
                  <a:pt x="1306258" y="532752"/>
                </a:lnTo>
                <a:lnTo>
                  <a:pt x="1306258" y="106552"/>
                </a:lnTo>
                <a:lnTo>
                  <a:pt x="1297883" y="65075"/>
                </a:lnTo>
                <a:lnTo>
                  <a:pt x="1275043" y="31207"/>
                </a:lnTo>
                <a:lnTo>
                  <a:pt x="1241166" y="8372"/>
                </a:lnTo>
                <a:lnTo>
                  <a:pt x="1199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83502" y="3491383"/>
            <a:ext cx="687070" cy="41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00"/>
              </a:lnSpc>
            </a:pPr>
            <a:r>
              <a:rPr sz="1400" b="1" spc="-5" dirty="0">
                <a:solidFill>
                  <a:srgbClr val="333333"/>
                </a:solidFill>
                <a:latin typeface="Arial"/>
                <a:cs typeface="Arial"/>
              </a:rPr>
              <a:t>Flexible  triggers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71816" y="3426048"/>
            <a:ext cx="2529205" cy="721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 marR="5080" indent="-113664">
              <a:lnSpc>
                <a:spcPts val="1400"/>
              </a:lnSpc>
              <a:buChar char="•"/>
              <a:tabLst>
                <a:tab pos="128905" algn="l"/>
              </a:tabLst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Launch workflows from the  vSphere </a:t>
            </a:r>
            <a:r>
              <a:rPr sz="1400" spc="-15" dirty="0">
                <a:solidFill>
                  <a:srgbClr val="333333"/>
                </a:solidFill>
                <a:latin typeface="Arial"/>
                <a:cs typeface="Arial"/>
              </a:rPr>
              <a:t>Web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Client, vCAC,  web </a:t>
            </a:r>
            <a:r>
              <a:rPr sz="1400" spc="-15" dirty="0">
                <a:solidFill>
                  <a:srgbClr val="333333"/>
                </a:solidFill>
                <a:latin typeface="Arial"/>
                <a:cs typeface="Arial"/>
              </a:rPr>
              <a:t>browser,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schedule, event,  and</a:t>
            </a:r>
            <a:r>
              <a:rPr sz="1400" spc="-1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API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52655" y="3819690"/>
            <a:ext cx="2410688" cy="17332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05220" y="4365167"/>
            <a:ext cx="1306830" cy="639445"/>
          </a:xfrm>
          <a:custGeom>
            <a:avLst/>
            <a:gdLst/>
            <a:ahLst/>
            <a:cxnLst/>
            <a:rect l="l" t="t" r="r" b="b"/>
            <a:pathLst>
              <a:path w="1306829" h="639445">
                <a:moveTo>
                  <a:pt x="1199680" y="0"/>
                </a:moveTo>
                <a:lnTo>
                  <a:pt x="106578" y="0"/>
                </a:lnTo>
                <a:lnTo>
                  <a:pt x="65092" y="8374"/>
                </a:lnTo>
                <a:lnTo>
                  <a:pt x="31215" y="31211"/>
                </a:lnTo>
                <a:lnTo>
                  <a:pt x="8375" y="65081"/>
                </a:lnTo>
                <a:lnTo>
                  <a:pt x="0" y="106553"/>
                </a:lnTo>
                <a:lnTo>
                  <a:pt x="0" y="532752"/>
                </a:lnTo>
                <a:lnTo>
                  <a:pt x="8375" y="574229"/>
                </a:lnTo>
                <a:lnTo>
                  <a:pt x="31215" y="608098"/>
                </a:lnTo>
                <a:lnTo>
                  <a:pt x="65092" y="630932"/>
                </a:lnTo>
                <a:lnTo>
                  <a:pt x="106578" y="639305"/>
                </a:lnTo>
                <a:lnTo>
                  <a:pt x="1199680" y="639305"/>
                </a:lnTo>
                <a:lnTo>
                  <a:pt x="1241166" y="630932"/>
                </a:lnTo>
                <a:lnTo>
                  <a:pt x="1275043" y="608098"/>
                </a:lnTo>
                <a:lnTo>
                  <a:pt x="1297883" y="574229"/>
                </a:lnTo>
                <a:lnTo>
                  <a:pt x="1306258" y="532752"/>
                </a:lnTo>
                <a:lnTo>
                  <a:pt x="1306258" y="106553"/>
                </a:lnTo>
                <a:lnTo>
                  <a:pt x="1297883" y="65081"/>
                </a:lnTo>
                <a:lnTo>
                  <a:pt x="1275043" y="31211"/>
                </a:lnTo>
                <a:lnTo>
                  <a:pt x="1241166" y="8374"/>
                </a:lnTo>
                <a:lnTo>
                  <a:pt x="1199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83502" y="4493933"/>
            <a:ext cx="844550" cy="41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00"/>
              </a:lnSpc>
            </a:pPr>
            <a:r>
              <a:rPr sz="1400" b="1" spc="-5" dirty="0">
                <a:solidFill>
                  <a:srgbClr val="333333"/>
                </a:solidFill>
                <a:latin typeface="Arial"/>
                <a:cs typeface="Arial"/>
              </a:rPr>
              <a:t>Automate  VMware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71816" y="4419315"/>
            <a:ext cx="2630170" cy="62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 marR="5080" indent="-113664">
              <a:lnSpc>
                <a:spcPts val="1400"/>
              </a:lnSpc>
              <a:buChar char="•"/>
              <a:tabLst>
                <a:tab pos="128905" algn="l"/>
              </a:tabLst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100% coverage of vSphere and  vCloud Director</a:t>
            </a:r>
            <a:r>
              <a:rPr sz="1400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APIs</a:t>
            </a:r>
            <a:endParaRPr sz="1400">
              <a:latin typeface="Arial"/>
              <a:cs typeface="Arial"/>
            </a:endParaRPr>
          </a:p>
          <a:p>
            <a:pPr marL="128270" indent="-115570">
              <a:lnSpc>
                <a:spcPct val="100000"/>
              </a:lnSpc>
              <a:spcBef>
                <a:spcPts val="370"/>
              </a:spcBef>
              <a:buChar char="•"/>
              <a:tabLst>
                <a:tab pos="128905" algn="l"/>
              </a:tabLst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Unmatched VMware</a:t>
            </a:r>
            <a:r>
              <a:rPr sz="14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content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65127" y="4725791"/>
            <a:ext cx="2410688" cy="18371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17539" y="5273535"/>
            <a:ext cx="1306830" cy="743585"/>
          </a:xfrm>
          <a:custGeom>
            <a:avLst/>
            <a:gdLst/>
            <a:ahLst/>
            <a:cxnLst/>
            <a:rect l="l" t="t" r="r" b="b"/>
            <a:pathLst>
              <a:path w="1306829" h="743585">
                <a:moveTo>
                  <a:pt x="1182382" y="0"/>
                </a:moveTo>
                <a:lnTo>
                  <a:pt x="123875" y="0"/>
                </a:lnTo>
                <a:lnTo>
                  <a:pt x="75657" y="9734"/>
                </a:lnTo>
                <a:lnTo>
                  <a:pt x="36282" y="36280"/>
                </a:lnTo>
                <a:lnTo>
                  <a:pt x="9734" y="75652"/>
                </a:lnTo>
                <a:lnTo>
                  <a:pt x="0" y="123863"/>
                </a:lnTo>
                <a:lnTo>
                  <a:pt x="0" y="619268"/>
                </a:lnTo>
                <a:lnTo>
                  <a:pt x="9734" y="667478"/>
                </a:lnTo>
                <a:lnTo>
                  <a:pt x="36282" y="706847"/>
                </a:lnTo>
                <a:lnTo>
                  <a:pt x="75657" y="733390"/>
                </a:lnTo>
                <a:lnTo>
                  <a:pt x="123875" y="743123"/>
                </a:lnTo>
                <a:lnTo>
                  <a:pt x="1182382" y="743123"/>
                </a:lnTo>
                <a:lnTo>
                  <a:pt x="1230600" y="733390"/>
                </a:lnTo>
                <a:lnTo>
                  <a:pt x="1269976" y="706847"/>
                </a:lnTo>
                <a:lnTo>
                  <a:pt x="1296523" y="667478"/>
                </a:lnTo>
                <a:lnTo>
                  <a:pt x="1306258" y="619268"/>
                </a:lnTo>
                <a:lnTo>
                  <a:pt x="1306258" y="123863"/>
                </a:lnTo>
                <a:lnTo>
                  <a:pt x="1296523" y="75652"/>
                </a:lnTo>
                <a:lnTo>
                  <a:pt x="1269976" y="36280"/>
                </a:lnTo>
                <a:lnTo>
                  <a:pt x="1230600" y="9734"/>
                </a:lnTo>
                <a:lnTo>
                  <a:pt x="11823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83502" y="5336377"/>
            <a:ext cx="1160145" cy="638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8100"/>
              </a:lnSpc>
            </a:pPr>
            <a:r>
              <a:rPr sz="1400" b="1" spc="-5" dirty="0">
                <a:solidFill>
                  <a:srgbClr val="333333"/>
                </a:solidFill>
                <a:latin typeface="Arial"/>
                <a:cs typeface="Arial"/>
              </a:rPr>
              <a:t>Included</a:t>
            </a:r>
            <a:r>
              <a:rPr sz="1400" b="1" spc="-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333333"/>
                </a:solidFill>
                <a:latin typeface="Arial"/>
                <a:cs typeface="Arial"/>
              </a:rPr>
              <a:t>with  vCenter  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71816" y="5292465"/>
            <a:ext cx="2333625" cy="626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 marR="5080" indent="-113664">
              <a:lnSpc>
                <a:spcPts val="1400"/>
              </a:lnSpc>
              <a:buChar char="•"/>
              <a:tabLst>
                <a:tab pos="128905" algn="l"/>
              </a:tabLst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Included with vSphere at no  extra</a:t>
            </a:r>
            <a:r>
              <a:rPr sz="1400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cost</a:t>
            </a:r>
            <a:endParaRPr sz="1400">
              <a:latin typeface="Arial"/>
              <a:cs typeface="Arial"/>
            </a:endParaRPr>
          </a:p>
          <a:p>
            <a:pPr marL="128270" indent="-115570">
              <a:lnSpc>
                <a:spcPct val="100000"/>
              </a:lnSpc>
              <a:spcBef>
                <a:spcPts val="370"/>
              </a:spcBef>
              <a:buChar char="•"/>
              <a:tabLst>
                <a:tab pos="128905" algn="l"/>
              </a:tabLst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Installed with</a:t>
            </a:r>
            <a:r>
              <a:rPr sz="14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vCenter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87842" y="4388665"/>
            <a:ext cx="3811270" cy="1797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175" algn="ctr">
              <a:lnSpc>
                <a:spcPct val="100000"/>
              </a:lnSpc>
            </a:pPr>
            <a:r>
              <a:rPr sz="1800" b="1" spc="-5" dirty="0">
                <a:solidFill>
                  <a:srgbClr val="003D79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  <a:p>
            <a:pPr marL="126364" marR="584200" indent="-113664">
              <a:lnSpc>
                <a:spcPts val="1400"/>
              </a:lnSpc>
              <a:spcBef>
                <a:spcPts val="1320"/>
              </a:spcBef>
              <a:buChar char="•"/>
              <a:tabLst>
                <a:tab pos="128905" algn="l"/>
              </a:tabLst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Integrate VMware solutions into your IT  environment and</a:t>
            </a:r>
            <a:r>
              <a:rPr sz="14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processes</a:t>
            </a:r>
            <a:endParaRPr sz="1400">
              <a:latin typeface="Arial"/>
              <a:cs typeface="Arial"/>
            </a:endParaRPr>
          </a:p>
          <a:p>
            <a:pPr marL="126364" marR="5080" indent="-113664">
              <a:lnSpc>
                <a:spcPts val="1450"/>
              </a:lnSpc>
              <a:spcBef>
                <a:spcPts val="1010"/>
              </a:spcBef>
              <a:buChar char="•"/>
              <a:tabLst>
                <a:tab pos="128905" algn="l"/>
              </a:tabLst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Reduce IT OpEx and total cost of ownership of  VMware</a:t>
            </a:r>
            <a:r>
              <a:rPr sz="1400" spc="-4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solutions</a:t>
            </a:r>
            <a:endParaRPr sz="1400">
              <a:latin typeface="Arial"/>
              <a:cs typeface="Arial"/>
            </a:endParaRPr>
          </a:p>
          <a:p>
            <a:pPr marL="126364" marR="60325" indent="-113664">
              <a:lnSpc>
                <a:spcPts val="1450"/>
              </a:lnSpc>
              <a:spcBef>
                <a:spcPts val="1000"/>
              </a:spcBef>
              <a:buChar char="•"/>
              <a:tabLst>
                <a:tab pos="128905" algn="l"/>
              </a:tabLst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Automate your cloud and accelerate transition  to “IT as a Service”</a:t>
            </a:r>
            <a:r>
              <a:rPr sz="14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68459" y="2113140"/>
            <a:ext cx="1898014" cy="1742439"/>
          </a:xfrm>
          <a:custGeom>
            <a:avLst/>
            <a:gdLst/>
            <a:ahLst/>
            <a:cxnLst/>
            <a:rect l="l" t="t" r="r" b="b"/>
            <a:pathLst>
              <a:path w="1898014" h="1742439">
                <a:moveTo>
                  <a:pt x="948817" y="0"/>
                </a:moveTo>
                <a:lnTo>
                  <a:pt x="898426" y="1207"/>
                </a:lnTo>
                <a:lnTo>
                  <a:pt x="848721" y="4790"/>
                </a:lnTo>
                <a:lnTo>
                  <a:pt x="799766" y="10687"/>
                </a:lnTo>
                <a:lnTo>
                  <a:pt x="751627" y="18838"/>
                </a:lnTo>
                <a:lnTo>
                  <a:pt x="704370" y="29185"/>
                </a:lnTo>
                <a:lnTo>
                  <a:pt x="658060" y="41665"/>
                </a:lnTo>
                <a:lnTo>
                  <a:pt x="612764" y="56219"/>
                </a:lnTo>
                <a:lnTo>
                  <a:pt x="568545" y="72787"/>
                </a:lnTo>
                <a:lnTo>
                  <a:pt x="525471" y="91308"/>
                </a:lnTo>
                <a:lnTo>
                  <a:pt x="483606" y="111723"/>
                </a:lnTo>
                <a:lnTo>
                  <a:pt x="443017" y="133970"/>
                </a:lnTo>
                <a:lnTo>
                  <a:pt x="403768" y="157991"/>
                </a:lnTo>
                <a:lnTo>
                  <a:pt x="365926" y="183724"/>
                </a:lnTo>
                <a:lnTo>
                  <a:pt x="329555" y="211110"/>
                </a:lnTo>
                <a:lnTo>
                  <a:pt x="294722" y="240088"/>
                </a:lnTo>
                <a:lnTo>
                  <a:pt x="261492" y="270598"/>
                </a:lnTo>
                <a:lnTo>
                  <a:pt x="229931" y="302580"/>
                </a:lnTo>
                <a:lnTo>
                  <a:pt x="200103" y="335973"/>
                </a:lnTo>
                <a:lnTo>
                  <a:pt x="172076" y="370718"/>
                </a:lnTo>
                <a:lnTo>
                  <a:pt x="145914" y="406755"/>
                </a:lnTo>
                <a:lnTo>
                  <a:pt x="121683" y="444022"/>
                </a:lnTo>
                <a:lnTo>
                  <a:pt x="99448" y="482460"/>
                </a:lnTo>
                <a:lnTo>
                  <a:pt x="79276" y="522009"/>
                </a:lnTo>
                <a:lnTo>
                  <a:pt x="61231" y="562608"/>
                </a:lnTo>
                <a:lnTo>
                  <a:pt x="45379" y="604197"/>
                </a:lnTo>
                <a:lnTo>
                  <a:pt x="31787" y="646717"/>
                </a:lnTo>
                <a:lnTo>
                  <a:pt x="20518" y="690106"/>
                </a:lnTo>
                <a:lnTo>
                  <a:pt x="11640" y="734304"/>
                </a:lnTo>
                <a:lnTo>
                  <a:pt x="5217" y="779252"/>
                </a:lnTo>
                <a:lnTo>
                  <a:pt x="1315" y="824890"/>
                </a:lnTo>
                <a:lnTo>
                  <a:pt x="0" y="871156"/>
                </a:lnTo>
                <a:lnTo>
                  <a:pt x="1315" y="917421"/>
                </a:lnTo>
                <a:lnTo>
                  <a:pt x="5217" y="963057"/>
                </a:lnTo>
                <a:lnTo>
                  <a:pt x="11640" y="1008004"/>
                </a:lnTo>
                <a:lnTo>
                  <a:pt x="20518" y="1052202"/>
                </a:lnTo>
                <a:lnTo>
                  <a:pt x="31787" y="1095590"/>
                </a:lnTo>
                <a:lnTo>
                  <a:pt x="45379" y="1138109"/>
                </a:lnTo>
                <a:lnTo>
                  <a:pt x="61231" y="1179697"/>
                </a:lnTo>
                <a:lnTo>
                  <a:pt x="79276" y="1220296"/>
                </a:lnTo>
                <a:lnTo>
                  <a:pt x="99448" y="1259844"/>
                </a:lnTo>
                <a:lnTo>
                  <a:pt x="121683" y="1298281"/>
                </a:lnTo>
                <a:lnTo>
                  <a:pt x="145914" y="1335548"/>
                </a:lnTo>
                <a:lnTo>
                  <a:pt x="172076" y="1371584"/>
                </a:lnTo>
                <a:lnTo>
                  <a:pt x="200103" y="1406328"/>
                </a:lnTo>
                <a:lnTo>
                  <a:pt x="229931" y="1439722"/>
                </a:lnTo>
                <a:lnTo>
                  <a:pt x="261492" y="1471703"/>
                </a:lnTo>
                <a:lnTo>
                  <a:pt x="294722" y="1502213"/>
                </a:lnTo>
                <a:lnTo>
                  <a:pt x="329555" y="1531191"/>
                </a:lnTo>
                <a:lnTo>
                  <a:pt x="365926" y="1558576"/>
                </a:lnTo>
                <a:lnTo>
                  <a:pt x="403768" y="1584309"/>
                </a:lnTo>
                <a:lnTo>
                  <a:pt x="443017" y="1608330"/>
                </a:lnTo>
                <a:lnTo>
                  <a:pt x="483606" y="1630577"/>
                </a:lnTo>
                <a:lnTo>
                  <a:pt x="525471" y="1650992"/>
                </a:lnTo>
                <a:lnTo>
                  <a:pt x="568545" y="1669513"/>
                </a:lnTo>
                <a:lnTo>
                  <a:pt x="612764" y="1686081"/>
                </a:lnTo>
                <a:lnTo>
                  <a:pt x="658060" y="1700635"/>
                </a:lnTo>
                <a:lnTo>
                  <a:pt x="704370" y="1713115"/>
                </a:lnTo>
                <a:lnTo>
                  <a:pt x="751627" y="1723461"/>
                </a:lnTo>
                <a:lnTo>
                  <a:pt x="799766" y="1731613"/>
                </a:lnTo>
                <a:lnTo>
                  <a:pt x="848721" y="1737510"/>
                </a:lnTo>
                <a:lnTo>
                  <a:pt x="898426" y="1741092"/>
                </a:lnTo>
                <a:lnTo>
                  <a:pt x="948817" y="1742300"/>
                </a:lnTo>
                <a:lnTo>
                  <a:pt x="999208" y="1741092"/>
                </a:lnTo>
                <a:lnTo>
                  <a:pt x="1048915" y="1737510"/>
                </a:lnTo>
                <a:lnTo>
                  <a:pt x="1097871" y="1731613"/>
                </a:lnTo>
                <a:lnTo>
                  <a:pt x="1146010" y="1723461"/>
                </a:lnTo>
                <a:lnTo>
                  <a:pt x="1193268" y="1713115"/>
                </a:lnTo>
                <a:lnTo>
                  <a:pt x="1239579" y="1700635"/>
                </a:lnTo>
                <a:lnTo>
                  <a:pt x="1284876" y="1686081"/>
                </a:lnTo>
                <a:lnTo>
                  <a:pt x="1329095" y="1669513"/>
                </a:lnTo>
                <a:lnTo>
                  <a:pt x="1372170" y="1650992"/>
                </a:lnTo>
                <a:lnTo>
                  <a:pt x="1414036" y="1630577"/>
                </a:lnTo>
                <a:lnTo>
                  <a:pt x="1454626" y="1608330"/>
                </a:lnTo>
                <a:lnTo>
                  <a:pt x="1493875" y="1584309"/>
                </a:lnTo>
                <a:lnTo>
                  <a:pt x="1531718" y="1558576"/>
                </a:lnTo>
                <a:lnTo>
                  <a:pt x="1568089" y="1531191"/>
                </a:lnTo>
                <a:lnTo>
                  <a:pt x="1602922" y="1502213"/>
                </a:lnTo>
                <a:lnTo>
                  <a:pt x="1636152" y="1471703"/>
                </a:lnTo>
                <a:lnTo>
                  <a:pt x="1667714" y="1439722"/>
                </a:lnTo>
                <a:lnTo>
                  <a:pt x="1697541" y="1406328"/>
                </a:lnTo>
                <a:lnTo>
                  <a:pt x="1725569" y="1371584"/>
                </a:lnTo>
                <a:lnTo>
                  <a:pt x="1751731" y="1335548"/>
                </a:lnTo>
                <a:lnTo>
                  <a:pt x="1775962" y="1298281"/>
                </a:lnTo>
                <a:lnTo>
                  <a:pt x="1798197" y="1259844"/>
                </a:lnTo>
                <a:lnTo>
                  <a:pt x="1818370" y="1220296"/>
                </a:lnTo>
                <a:lnTo>
                  <a:pt x="1836415" y="1179697"/>
                </a:lnTo>
                <a:lnTo>
                  <a:pt x="1852266" y="1138109"/>
                </a:lnTo>
                <a:lnTo>
                  <a:pt x="1865859" y="1095590"/>
                </a:lnTo>
                <a:lnTo>
                  <a:pt x="1877128" y="1052202"/>
                </a:lnTo>
                <a:lnTo>
                  <a:pt x="1886006" y="1008004"/>
                </a:lnTo>
                <a:lnTo>
                  <a:pt x="1892429" y="963057"/>
                </a:lnTo>
                <a:lnTo>
                  <a:pt x="1896331" y="917421"/>
                </a:lnTo>
                <a:lnTo>
                  <a:pt x="1897646" y="871156"/>
                </a:lnTo>
                <a:lnTo>
                  <a:pt x="1896331" y="824890"/>
                </a:lnTo>
                <a:lnTo>
                  <a:pt x="1892429" y="779252"/>
                </a:lnTo>
                <a:lnTo>
                  <a:pt x="1886006" y="734304"/>
                </a:lnTo>
                <a:lnTo>
                  <a:pt x="1877128" y="690106"/>
                </a:lnTo>
                <a:lnTo>
                  <a:pt x="1865859" y="646717"/>
                </a:lnTo>
                <a:lnTo>
                  <a:pt x="1852266" y="604197"/>
                </a:lnTo>
                <a:lnTo>
                  <a:pt x="1836415" y="562608"/>
                </a:lnTo>
                <a:lnTo>
                  <a:pt x="1818370" y="522009"/>
                </a:lnTo>
                <a:lnTo>
                  <a:pt x="1798197" y="482460"/>
                </a:lnTo>
                <a:lnTo>
                  <a:pt x="1775962" y="444022"/>
                </a:lnTo>
                <a:lnTo>
                  <a:pt x="1751731" y="406755"/>
                </a:lnTo>
                <a:lnTo>
                  <a:pt x="1725569" y="370718"/>
                </a:lnTo>
                <a:lnTo>
                  <a:pt x="1697541" y="335973"/>
                </a:lnTo>
                <a:lnTo>
                  <a:pt x="1667714" y="302580"/>
                </a:lnTo>
                <a:lnTo>
                  <a:pt x="1636152" y="270598"/>
                </a:lnTo>
                <a:lnTo>
                  <a:pt x="1602922" y="240088"/>
                </a:lnTo>
                <a:lnTo>
                  <a:pt x="1568089" y="211110"/>
                </a:lnTo>
                <a:lnTo>
                  <a:pt x="1531718" y="183724"/>
                </a:lnTo>
                <a:lnTo>
                  <a:pt x="1493875" y="157991"/>
                </a:lnTo>
                <a:lnTo>
                  <a:pt x="1454626" y="133970"/>
                </a:lnTo>
                <a:lnTo>
                  <a:pt x="1414036" y="111723"/>
                </a:lnTo>
                <a:lnTo>
                  <a:pt x="1372170" y="91308"/>
                </a:lnTo>
                <a:lnTo>
                  <a:pt x="1329095" y="72787"/>
                </a:lnTo>
                <a:lnTo>
                  <a:pt x="1284876" y="56219"/>
                </a:lnTo>
                <a:lnTo>
                  <a:pt x="1239579" y="41665"/>
                </a:lnTo>
                <a:lnTo>
                  <a:pt x="1193268" y="29185"/>
                </a:lnTo>
                <a:lnTo>
                  <a:pt x="1146010" y="18838"/>
                </a:lnTo>
                <a:lnTo>
                  <a:pt x="1097871" y="10687"/>
                </a:lnTo>
                <a:lnTo>
                  <a:pt x="1048915" y="4790"/>
                </a:lnTo>
                <a:lnTo>
                  <a:pt x="999208" y="1207"/>
                </a:lnTo>
                <a:lnTo>
                  <a:pt x="948817" y="0"/>
                </a:lnTo>
                <a:close/>
              </a:path>
            </a:pathLst>
          </a:custGeom>
          <a:solidFill>
            <a:srgbClr val="8DC4D4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68459" y="2113140"/>
            <a:ext cx="1898014" cy="1742439"/>
          </a:xfrm>
          <a:custGeom>
            <a:avLst/>
            <a:gdLst/>
            <a:ahLst/>
            <a:cxnLst/>
            <a:rect l="l" t="t" r="r" b="b"/>
            <a:pathLst>
              <a:path w="1898014" h="1742439">
                <a:moveTo>
                  <a:pt x="0" y="871147"/>
                </a:moveTo>
                <a:lnTo>
                  <a:pt x="1315" y="824881"/>
                </a:lnTo>
                <a:lnTo>
                  <a:pt x="5217" y="779245"/>
                </a:lnTo>
                <a:lnTo>
                  <a:pt x="11640" y="734297"/>
                </a:lnTo>
                <a:lnTo>
                  <a:pt x="20518" y="690099"/>
                </a:lnTo>
                <a:lnTo>
                  <a:pt x="31787" y="646710"/>
                </a:lnTo>
                <a:lnTo>
                  <a:pt x="45380" y="604191"/>
                </a:lnTo>
                <a:lnTo>
                  <a:pt x="61231" y="562602"/>
                </a:lnTo>
                <a:lnTo>
                  <a:pt x="79276" y="522004"/>
                </a:lnTo>
                <a:lnTo>
                  <a:pt x="99449" y="482455"/>
                </a:lnTo>
                <a:lnTo>
                  <a:pt x="121684" y="444018"/>
                </a:lnTo>
                <a:lnTo>
                  <a:pt x="145915" y="406751"/>
                </a:lnTo>
                <a:lnTo>
                  <a:pt x="172077" y="370715"/>
                </a:lnTo>
                <a:lnTo>
                  <a:pt x="200105" y="335970"/>
                </a:lnTo>
                <a:lnTo>
                  <a:pt x="229932" y="302577"/>
                </a:lnTo>
                <a:lnTo>
                  <a:pt x="261494" y="270596"/>
                </a:lnTo>
                <a:lnTo>
                  <a:pt x="294724" y="240086"/>
                </a:lnTo>
                <a:lnTo>
                  <a:pt x="329557" y="211108"/>
                </a:lnTo>
                <a:lnTo>
                  <a:pt x="365928" y="183723"/>
                </a:lnTo>
                <a:lnTo>
                  <a:pt x="403771" y="157990"/>
                </a:lnTo>
                <a:lnTo>
                  <a:pt x="443020" y="133969"/>
                </a:lnTo>
                <a:lnTo>
                  <a:pt x="483610" y="111722"/>
                </a:lnTo>
                <a:lnTo>
                  <a:pt x="525475" y="91307"/>
                </a:lnTo>
                <a:lnTo>
                  <a:pt x="568550" y="72786"/>
                </a:lnTo>
                <a:lnTo>
                  <a:pt x="612769" y="56218"/>
                </a:lnTo>
                <a:lnTo>
                  <a:pt x="658066" y="41664"/>
                </a:lnTo>
                <a:lnTo>
                  <a:pt x="704376" y="29184"/>
                </a:lnTo>
                <a:lnTo>
                  <a:pt x="751634" y="18838"/>
                </a:lnTo>
                <a:lnTo>
                  <a:pt x="799773" y="10687"/>
                </a:lnTo>
                <a:lnTo>
                  <a:pt x="848729" y="4789"/>
                </a:lnTo>
                <a:lnTo>
                  <a:pt x="898435" y="1207"/>
                </a:lnTo>
                <a:lnTo>
                  <a:pt x="948826" y="0"/>
                </a:lnTo>
                <a:lnTo>
                  <a:pt x="999217" y="1207"/>
                </a:lnTo>
                <a:lnTo>
                  <a:pt x="1048924" y="4789"/>
                </a:lnTo>
                <a:lnTo>
                  <a:pt x="1097880" y="10687"/>
                </a:lnTo>
                <a:lnTo>
                  <a:pt x="1146019" y="18838"/>
                </a:lnTo>
                <a:lnTo>
                  <a:pt x="1193277" y="29184"/>
                </a:lnTo>
                <a:lnTo>
                  <a:pt x="1239587" y="41664"/>
                </a:lnTo>
                <a:lnTo>
                  <a:pt x="1284885" y="56218"/>
                </a:lnTo>
                <a:lnTo>
                  <a:pt x="1329104" y="72786"/>
                </a:lnTo>
                <a:lnTo>
                  <a:pt x="1372179" y="91307"/>
                </a:lnTo>
                <a:lnTo>
                  <a:pt x="1414044" y="111722"/>
                </a:lnTo>
                <a:lnTo>
                  <a:pt x="1454634" y="133969"/>
                </a:lnTo>
                <a:lnTo>
                  <a:pt x="1493884" y="157990"/>
                </a:lnTo>
                <a:lnTo>
                  <a:pt x="1531727" y="183723"/>
                </a:lnTo>
                <a:lnTo>
                  <a:pt x="1568098" y="211108"/>
                </a:lnTo>
                <a:lnTo>
                  <a:pt x="1602931" y="240086"/>
                </a:lnTo>
                <a:lnTo>
                  <a:pt x="1636161" y="270596"/>
                </a:lnTo>
                <a:lnTo>
                  <a:pt x="1667723" y="302577"/>
                </a:lnTo>
                <a:lnTo>
                  <a:pt x="1697551" y="335970"/>
                </a:lnTo>
                <a:lnTo>
                  <a:pt x="1725578" y="370715"/>
                </a:lnTo>
                <a:lnTo>
                  <a:pt x="1751741" y="406751"/>
                </a:lnTo>
                <a:lnTo>
                  <a:pt x="1775972" y="444018"/>
                </a:lnTo>
                <a:lnTo>
                  <a:pt x="1798207" y="482455"/>
                </a:lnTo>
                <a:lnTo>
                  <a:pt x="1818379" y="522004"/>
                </a:lnTo>
                <a:lnTo>
                  <a:pt x="1836424" y="562602"/>
                </a:lnTo>
                <a:lnTo>
                  <a:pt x="1852276" y="604191"/>
                </a:lnTo>
                <a:lnTo>
                  <a:pt x="1865869" y="646710"/>
                </a:lnTo>
                <a:lnTo>
                  <a:pt x="1877138" y="690099"/>
                </a:lnTo>
                <a:lnTo>
                  <a:pt x="1886016" y="734297"/>
                </a:lnTo>
                <a:lnTo>
                  <a:pt x="1892439" y="779245"/>
                </a:lnTo>
                <a:lnTo>
                  <a:pt x="1896341" y="824881"/>
                </a:lnTo>
                <a:lnTo>
                  <a:pt x="1897656" y="871147"/>
                </a:lnTo>
                <a:lnTo>
                  <a:pt x="1896341" y="917413"/>
                </a:lnTo>
                <a:lnTo>
                  <a:pt x="1892439" y="963049"/>
                </a:lnTo>
                <a:lnTo>
                  <a:pt x="1886016" y="1007997"/>
                </a:lnTo>
                <a:lnTo>
                  <a:pt x="1877138" y="1052195"/>
                </a:lnTo>
                <a:lnTo>
                  <a:pt x="1865869" y="1095584"/>
                </a:lnTo>
                <a:lnTo>
                  <a:pt x="1852276" y="1138103"/>
                </a:lnTo>
                <a:lnTo>
                  <a:pt x="1836424" y="1179692"/>
                </a:lnTo>
                <a:lnTo>
                  <a:pt x="1818379" y="1220290"/>
                </a:lnTo>
                <a:lnTo>
                  <a:pt x="1798207" y="1259839"/>
                </a:lnTo>
                <a:lnTo>
                  <a:pt x="1775972" y="1298276"/>
                </a:lnTo>
                <a:lnTo>
                  <a:pt x="1751741" y="1335543"/>
                </a:lnTo>
                <a:lnTo>
                  <a:pt x="1725578" y="1371579"/>
                </a:lnTo>
                <a:lnTo>
                  <a:pt x="1697551" y="1406324"/>
                </a:lnTo>
                <a:lnTo>
                  <a:pt x="1667723" y="1439717"/>
                </a:lnTo>
                <a:lnTo>
                  <a:pt x="1636161" y="1471699"/>
                </a:lnTo>
                <a:lnTo>
                  <a:pt x="1602931" y="1502208"/>
                </a:lnTo>
                <a:lnTo>
                  <a:pt x="1568098" y="1531186"/>
                </a:lnTo>
                <a:lnTo>
                  <a:pt x="1531727" y="1558572"/>
                </a:lnTo>
                <a:lnTo>
                  <a:pt x="1493884" y="1584305"/>
                </a:lnTo>
                <a:lnTo>
                  <a:pt x="1454634" y="1608325"/>
                </a:lnTo>
                <a:lnTo>
                  <a:pt x="1414044" y="1630572"/>
                </a:lnTo>
                <a:lnTo>
                  <a:pt x="1372179" y="1650987"/>
                </a:lnTo>
                <a:lnTo>
                  <a:pt x="1329104" y="1669508"/>
                </a:lnTo>
                <a:lnTo>
                  <a:pt x="1284885" y="1686076"/>
                </a:lnTo>
                <a:lnTo>
                  <a:pt x="1239587" y="1700630"/>
                </a:lnTo>
                <a:lnTo>
                  <a:pt x="1193277" y="1713110"/>
                </a:lnTo>
                <a:lnTo>
                  <a:pt x="1146019" y="1723456"/>
                </a:lnTo>
                <a:lnTo>
                  <a:pt x="1097880" y="1731607"/>
                </a:lnTo>
                <a:lnTo>
                  <a:pt x="1048924" y="1737505"/>
                </a:lnTo>
                <a:lnTo>
                  <a:pt x="999217" y="1741087"/>
                </a:lnTo>
                <a:lnTo>
                  <a:pt x="948826" y="1742295"/>
                </a:lnTo>
                <a:lnTo>
                  <a:pt x="898435" y="1741087"/>
                </a:lnTo>
                <a:lnTo>
                  <a:pt x="848729" y="1737505"/>
                </a:lnTo>
                <a:lnTo>
                  <a:pt x="799773" y="1731607"/>
                </a:lnTo>
                <a:lnTo>
                  <a:pt x="751634" y="1723456"/>
                </a:lnTo>
                <a:lnTo>
                  <a:pt x="704376" y="1713110"/>
                </a:lnTo>
                <a:lnTo>
                  <a:pt x="658066" y="1700630"/>
                </a:lnTo>
                <a:lnTo>
                  <a:pt x="612769" y="1686076"/>
                </a:lnTo>
                <a:lnTo>
                  <a:pt x="568550" y="1669508"/>
                </a:lnTo>
                <a:lnTo>
                  <a:pt x="525475" y="1650987"/>
                </a:lnTo>
                <a:lnTo>
                  <a:pt x="483610" y="1630572"/>
                </a:lnTo>
                <a:lnTo>
                  <a:pt x="443020" y="1608325"/>
                </a:lnTo>
                <a:lnTo>
                  <a:pt x="403771" y="1584305"/>
                </a:lnTo>
                <a:lnTo>
                  <a:pt x="365928" y="1558572"/>
                </a:lnTo>
                <a:lnTo>
                  <a:pt x="329557" y="1531186"/>
                </a:lnTo>
                <a:lnTo>
                  <a:pt x="294724" y="1502208"/>
                </a:lnTo>
                <a:lnTo>
                  <a:pt x="261494" y="1471699"/>
                </a:lnTo>
                <a:lnTo>
                  <a:pt x="229932" y="1439717"/>
                </a:lnTo>
                <a:lnTo>
                  <a:pt x="200105" y="1406324"/>
                </a:lnTo>
                <a:lnTo>
                  <a:pt x="172077" y="1371579"/>
                </a:lnTo>
                <a:lnTo>
                  <a:pt x="145915" y="1335543"/>
                </a:lnTo>
                <a:lnTo>
                  <a:pt x="121684" y="1298276"/>
                </a:lnTo>
                <a:lnTo>
                  <a:pt x="99449" y="1259839"/>
                </a:lnTo>
                <a:lnTo>
                  <a:pt x="79276" y="1220290"/>
                </a:lnTo>
                <a:lnTo>
                  <a:pt x="61231" y="1179692"/>
                </a:lnTo>
                <a:lnTo>
                  <a:pt x="45380" y="1138103"/>
                </a:lnTo>
                <a:lnTo>
                  <a:pt x="31787" y="1095584"/>
                </a:lnTo>
                <a:lnTo>
                  <a:pt x="20518" y="1052195"/>
                </a:lnTo>
                <a:lnTo>
                  <a:pt x="11640" y="1007997"/>
                </a:lnTo>
                <a:lnTo>
                  <a:pt x="5217" y="963049"/>
                </a:lnTo>
                <a:lnTo>
                  <a:pt x="1315" y="917413"/>
                </a:lnTo>
                <a:lnTo>
                  <a:pt x="0" y="871147"/>
                </a:lnTo>
                <a:close/>
              </a:path>
            </a:pathLst>
          </a:custGeom>
          <a:ln w="2537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39045" y="1233322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589876" y="0"/>
                </a:moveTo>
                <a:lnTo>
                  <a:pt x="538980" y="1939"/>
                </a:lnTo>
                <a:lnTo>
                  <a:pt x="489285" y="7651"/>
                </a:lnTo>
                <a:lnTo>
                  <a:pt x="440970" y="16978"/>
                </a:lnTo>
                <a:lnTo>
                  <a:pt x="394211" y="29761"/>
                </a:lnTo>
                <a:lnTo>
                  <a:pt x="349185" y="45840"/>
                </a:lnTo>
                <a:lnTo>
                  <a:pt x="306071" y="65059"/>
                </a:lnTo>
                <a:lnTo>
                  <a:pt x="265043" y="87257"/>
                </a:lnTo>
                <a:lnTo>
                  <a:pt x="226281" y="112277"/>
                </a:lnTo>
                <a:lnTo>
                  <a:pt x="189960" y="139960"/>
                </a:lnTo>
                <a:lnTo>
                  <a:pt x="156258" y="170147"/>
                </a:lnTo>
                <a:lnTo>
                  <a:pt x="125351" y="202680"/>
                </a:lnTo>
                <a:lnTo>
                  <a:pt x="97418" y="237400"/>
                </a:lnTo>
                <a:lnTo>
                  <a:pt x="72635" y="274149"/>
                </a:lnTo>
                <a:lnTo>
                  <a:pt x="51178" y="312767"/>
                </a:lnTo>
                <a:lnTo>
                  <a:pt x="33226" y="353097"/>
                </a:lnTo>
                <a:lnTo>
                  <a:pt x="18955" y="394979"/>
                </a:lnTo>
                <a:lnTo>
                  <a:pt x="8542" y="438256"/>
                </a:lnTo>
                <a:lnTo>
                  <a:pt x="2165" y="482768"/>
                </a:lnTo>
                <a:lnTo>
                  <a:pt x="0" y="528358"/>
                </a:lnTo>
                <a:lnTo>
                  <a:pt x="2165" y="573947"/>
                </a:lnTo>
                <a:lnTo>
                  <a:pt x="8542" y="618460"/>
                </a:lnTo>
                <a:lnTo>
                  <a:pt x="18955" y="661737"/>
                </a:lnTo>
                <a:lnTo>
                  <a:pt x="33226" y="703620"/>
                </a:lnTo>
                <a:lnTo>
                  <a:pt x="51178" y="743950"/>
                </a:lnTo>
                <a:lnTo>
                  <a:pt x="72635" y="782570"/>
                </a:lnTo>
                <a:lnTo>
                  <a:pt x="97418" y="819319"/>
                </a:lnTo>
                <a:lnTo>
                  <a:pt x="125351" y="854040"/>
                </a:lnTo>
                <a:lnTo>
                  <a:pt x="156258" y="886574"/>
                </a:lnTo>
                <a:lnTo>
                  <a:pt x="189960" y="916762"/>
                </a:lnTo>
                <a:lnTo>
                  <a:pt x="226281" y="944446"/>
                </a:lnTo>
                <a:lnTo>
                  <a:pt x="265043" y="969467"/>
                </a:lnTo>
                <a:lnTo>
                  <a:pt x="306071" y="991666"/>
                </a:lnTo>
                <a:lnTo>
                  <a:pt x="349185" y="1010885"/>
                </a:lnTo>
                <a:lnTo>
                  <a:pt x="394211" y="1026966"/>
                </a:lnTo>
                <a:lnTo>
                  <a:pt x="440970" y="1039749"/>
                </a:lnTo>
                <a:lnTo>
                  <a:pt x="489285" y="1049076"/>
                </a:lnTo>
                <a:lnTo>
                  <a:pt x="538980" y="1054789"/>
                </a:lnTo>
                <a:lnTo>
                  <a:pt x="589876" y="1056728"/>
                </a:lnTo>
                <a:lnTo>
                  <a:pt x="640773" y="1054789"/>
                </a:lnTo>
                <a:lnTo>
                  <a:pt x="690468" y="1049076"/>
                </a:lnTo>
                <a:lnTo>
                  <a:pt x="738782" y="1039749"/>
                </a:lnTo>
                <a:lnTo>
                  <a:pt x="785541" y="1026966"/>
                </a:lnTo>
                <a:lnTo>
                  <a:pt x="830565" y="1010885"/>
                </a:lnTo>
                <a:lnTo>
                  <a:pt x="873679" y="991666"/>
                </a:lnTo>
                <a:lnTo>
                  <a:pt x="914706" y="969467"/>
                </a:lnTo>
                <a:lnTo>
                  <a:pt x="953467" y="944446"/>
                </a:lnTo>
                <a:lnTo>
                  <a:pt x="989787" y="916762"/>
                </a:lnTo>
                <a:lnTo>
                  <a:pt x="1023488" y="886574"/>
                </a:lnTo>
                <a:lnTo>
                  <a:pt x="1054394" y="854040"/>
                </a:lnTo>
                <a:lnTo>
                  <a:pt x="1082326" y="819319"/>
                </a:lnTo>
                <a:lnTo>
                  <a:pt x="1107108" y="782570"/>
                </a:lnTo>
                <a:lnTo>
                  <a:pt x="1128564" y="743950"/>
                </a:lnTo>
                <a:lnTo>
                  <a:pt x="1146515" y="703620"/>
                </a:lnTo>
                <a:lnTo>
                  <a:pt x="1160786" y="661737"/>
                </a:lnTo>
                <a:lnTo>
                  <a:pt x="1171198" y="618460"/>
                </a:lnTo>
                <a:lnTo>
                  <a:pt x="1177576" y="573947"/>
                </a:lnTo>
                <a:lnTo>
                  <a:pt x="1179741" y="528358"/>
                </a:lnTo>
                <a:lnTo>
                  <a:pt x="1177576" y="482768"/>
                </a:lnTo>
                <a:lnTo>
                  <a:pt x="1171198" y="438256"/>
                </a:lnTo>
                <a:lnTo>
                  <a:pt x="1160786" y="394979"/>
                </a:lnTo>
                <a:lnTo>
                  <a:pt x="1146515" y="353097"/>
                </a:lnTo>
                <a:lnTo>
                  <a:pt x="1128564" y="312767"/>
                </a:lnTo>
                <a:lnTo>
                  <a:pt x="1107108" y="274149"/>
                </a:lnTo>
                <a:lnTo>
                  <a:pt x="1082326" y="237400"/>
                </a:lnTo>
                <a:lnTo>
                  <a:pt x="1054394" y="202680"/>
                </a:lnTo>
                <a:lnTo>
                  <a:pt x="1023488" y="170147"/>
                </a:lnTo>
                <a:lnTo>
                  <a:pt x="989787" y="139960"/>
                </a:lnTo>
                <a:lnTo>
                  <a:pt x="953467" y="112277"/>
                </a:lnTo>
                <a:lnTo>
                  <a:pt x="914706" y="87257"/>
                </a:lnTo>
                <a:lnTo>
                  <a:pt x="873679" y="65059"/>
                </a:lnTo>
                <a:lnTo>
                  <a:pt x="830565" y="45840"/>
                </a:lnTo>
                <a:lnTo>
                  <a:pt x="785541" y="29761"/>
                </a:lnTo>
                <a:lnTo>
                  <a:pt x="738782" y="16978"/>
                </a:lnTo>
                <a:lnTo>
                  <a:pt x="690468" y="7651"/>
                </a:lnTo>
                <a:lnTo>
                  <a:pt x="640773" y="1939"/>
                </a:lnTo>
                <a:lnTo>
                  <a:pt x="589876" y="0"/>
                </a:lnTo>
                <a:close/>
              </a:path>
            </a:pathLst>
          </a:custGeom>
          <a:solidFill>
            <a:srgbClr val="90C9DB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39045" y="1233322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0" y="528364"/>
                </a:moveTo>
                <a:lnTo>
                  <a:pt x="2165" y="482775"/>
                </a:lnTo>
                <a:lnTo>
                  <a:pt x="8542" y="438262"/>
                </a:lnTo>
                <a:lnTo>
                  <a:pt x="18955" y="394986"/>
                </a:lnTo>
                <a:lnTo>
                  <a:pt x="33226" y="353103"/>
                </a:lnTo>
                <a:lnTo>
                  <a:pt x="51178" y="312773"/>
                </a:lnTo>
                <a:lnTo>
                  <a:pt x="72634" y="274154"/>
                </a:lnTo>
                <a:lnTo>
                  <a:pt x="97417" y="237405"/>
                </a:lnTo>
                <a:lnTo>
                  <a:pt x="125350" y="202684"/>
                </a:lnTo>
                <a:lnTo>
                  <a:pt x="156256" y="170151"/>
                </a:lnTo>
                <a:lnTo>
                  <a:pt x="189958" y="139963"/>
                </a:lnTo>
                <a:lnTo>
                  <a:pt x="226278" y="112280"/>
                </a:lnTo>
                <a:lnTo>
                  <a:pt x="265040" y="87259"/>
                </a:lnTo>
                <a:lnTo>
                  <a:pt x="306067" y="65060"/>
                </a:lnTo>
                <a:lnTo>
                  <a:pt x="349181" y="45842"/>
                </a:lnTo>
                <a:lnTo>
                  <a:pt x="394206" y="29761"/>
                </a:lnTo>
                <a:lnTo>
                  <a:pt x="440965" y="16978"/>
                </a:lnTo>
                <a:lnTo>
                  <a:pt x="489279" y="7651"/>
                </a:lnTo>
                <a:lnTo>
                  <a:pt x="538973" y="1939"/>
                </a:lnTo>
                <a:lnTo>
                  <a:pt x="589869" y="0"/>
                </a:lnTo>
                <a:lnTo>
                  <a:pt x="640766" y="1939"/>
                </a:lnTo>
                <a:lnTo>
                  <a:pt x="690460" y="7651"/>
                </a:lnTo>
                <a:lnTo>
                  <a:pt x="738775" y="16978"/>
                </a:lnTo>
                <a:lnTo>
                  <a:pt x="785533" y="29761"/>
                </a:lnTo>
                <a:lnTo>
                  <a:pt x="830558" y="45842"/>
                </a:lnTo>
                <a:lnTo>
                  <a:pt x="873672" y="65060"/>
                </a:lnTo>
                <a:lnTo>
                  <a:pt x="914699" y="87259"/>
                </a:lnTo>
                <a:lnTo>
                  <a:pt x="953462" y="112280"/>
                </a:lnTo>
                <a:lnTo>
                  <a:pt x="989782" y="139963"/>
                </a:lnTo>
                <a:lnTo>
                  <a:pt x="1023484" y="170151"/>
                </a:lnTo>
                <a:lnTo>
                  <a:pt x="1054390" y="202684"/>
                </a:lnTo>
                <a:lnTo>
                  <a:pt x="1082323" y="237405"/>
                </a:lnTo>
                <a:lnTo>
                  <a:pt x="1107106" y="274154"/>
                </a:lnTo>
                <a:lnTo>
                  <a:pt x="1128563" y="312773"/>
                </a:lnTo>
                <a:lnTo>
                  <a:pt x="1146515" y="353103"/>
                </a:lnTo>
                <a:lnTo>
                  <a:pt x="1160786" y="394986"/>
                </a:lnTo>
                <a:lnTo>
                  <a:pt x="1171199" y="438262"/>
                </a:lnTo>
                <a:lnTo>
                  <a:pt x="1177576" y="482775"/>
                </a:lnTo>
                <a:lnTo>
                  <a:pt x="1179741" y="528364"/>
                </a:lnTo>
                <a:lnTo>
                  <a:pt x="1177576" y="573954"/>
                </a:lnTo>
                <a:lnTo>
                  <a:pt x="1171199" y="618466"/>
                </a:lnTo>
                <a:lnTo>
                  <a:pt x="1160786" y="661743"/>
                </a:lnTo>
                <a:lnTo>
                  <a:pt x="1146515" y="703626"/>
                </a:lnTo>
                <a:lnTo>
                  <a:pt x="1128563" y="743956"/>
                </a:lnTo>
                <a:lnTo>
                  <a:pt x="1107106" y="782574"/>
                </a:lnTo>
                <a:lnTo>
                  <a:pt x="1082323" y="819323"/>
                </a:lnTo>
                <a:lnTo>
                  <a:pt x="1054390" y="854043"/>
                </a:lnTo>
                <a:lnTo>
                  <a:pt x="1023484" y="886577"/>
                </a:lnTo>
                <a:lnTo>
                  <a:pt x="989782" y="916764"/>
                </a:lnTo>
                <a:lnTo>
                  <a:pt x="953462" y="944447"/>
                </a:lnTo>
                <a:lnTo>
                  <a:pt x="914699" y="969468"/>
                </a:lnTo>
                <a:lnTo>
                  <a:pt x="873672" y="991667"/>
                </a:lnTo>
                <a:lnTo>
                  <a:pt x="830558" y="1010885"/>
                </a:lnTo>
                <a:lnTo>
                  <a:pt x="785533" y="1026965"/>
                </a:lnTo>
                <a:lnTo>
                  <a:pt x="738775" y="1039748"/>
                </a:lnTo>
                <a:lnTo>
                  <a:pt x="690460" y="1049075"/>
                </a:lnTo>
                <a:lnTo>
                  <a:pt x="640766" y="1054788"/>
                </a:lnTo>
                <a:lnTo>
                  <a:pt x="589869" y="1056727"/>
                </a:lnTo>
                <a:lnTo>
                  <a:pt x="538973" y="1054788"/>
                </a:lnTo>
                <a:lnTo>
                  <a:pt x="489279" y="1049075"/>
                </a:lnTo>
                <a:lnTo>
                  <a:pt x="440965" y="1039748"/>
                </a:lnTo>
                <a:lnTo>
                  <a:pt x="394206" y="1026965"/>
                </a:lnTo>
                <a:lnTo>
                  <a:pt x="349181" y="1010885"/>
                </a:lnTo>
                <a:lnTo>
                  <a:pt x="306067" y="991667"/>
                </a:lnTo>
                <a:lnTo>
                  <a:pt x="265040" y="969468"/>
                </a:lnTo>
                <a:lnTo>
                  <a:pt x="226278" y="944447"/>
                </a:lnTo>
                <a:lnTo>
                  <a:pt x="189958" y="916764"/>
                </a:lnTo>
                <a:lnTo>
                  <a:pt x="156256" y="886577"/>
                </a:lnTo>
                <a:lnTo>
                  <a:pt x="125350" y="854043"/>
                </a:lnTo>
                <a:lnTo>
                  <a:pt x="97417" y="819323"/>
                </a:lnTo>
                <a:lnTo>
                  <a:pt x="72634" y="782574"/>
                </a:lnTo>
                <a:lnTo>
                  <a:pt x="51178" y="743956"/>
                </a:lnTo>
                <a:lnTo>
                  <a:pt x="33226" y="703626"/>
                </a:lnTo>
                <a:lnTo>
                  <a:pt x="18955" y="661743"/>
                </a:lnTo>
                <a:lnTo>
                  <a:pt x="8542" y="618466"/>
                </a:lnTo>
                <a:lnTo>
                  <a:pt x="2165" y="573954"/>
                </a:lnTo>
                <a:lnTo>
                  <a:pt x="0" y="528364"/>
                </a:lnTo>
                <a:close/>
              </a:path>
            </a:pathLst>
          </a:custGeom>
          <a:ln w="2537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910629" y="1662555"/>
            <a:ext cx="64325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717074"/>
                </a:solidFill>
                <a:latin typeface="Arial"/>
                <a:cs typeface="Arial"/>
              </a:rPr>
              <a:t>Platform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698060" y="3067240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589864" y="0"/>
                </a:moveTo>
                <a:lnTo>
                  <a:pt x="538967" y="1939"/>
                </a:lnTo>
                <a:lnTo>
                  <a:pt x="489273" y="7651"/>
                </a:lnTo>
                <a:lnTo>
                  <a:pt x="440958" y="16978"/>
                </a:lnTo>
                <a:lnTo>
                  <a:pt x="394200" y="29761"/>
                </a:lnTo>
                <a:lnTo>
                  <a:pt x="349175" y="45840"/>
                </a:lnTo>
                <a:lnTo>
                  <a:pt x="306061" y="65059"/>
                </a:lnTo>
                <a:lnTo>
                  <a:pt x="265034" y="87257"/>
                </a:lnTo>
                <a:lnTo>
                  <a:pt x="226273" y="112277"/>
                </a:lnTo>
                <a:lnTo>
                  <a:pt x="189953" y="139960"/>
                </a:lnTo>
                <a:lnTo>
                  <a:pt x="156252" y="170147"/>
                </a:lnTo>
                <a:lnTo>
                  <a:pt x="125347" y="202680"/>
                </a:lnTo>
                <a:lnTo>
                  <a:pt x="97414" y="237400"/>
                </a:lnTo>
                <a:lnTo>
                  <a:pt x="72632" y="274149"/>
                </a:lnTo>
                <a:lnTo>
                  <a:pt x="51176" y="312767"/>
                </a:lnTo>
                <a:lnTo>
                  <a:pt x="33225" y="353097"/>
                </a:lnTo>
                <a:lnTo>
                  <a:pt x="18954" y="394979"/>
                </a:lnTo>
                <a:lnTo>
                  <a:pt x="8542" y="438256"/>
                </a:lnTo>
                <a:lnTo>
                  <a:pt x="2165" y="482768"/>
                </a:lnTo>
                <a:lnTo>
                  <a:pt x="0" y="528358"/>
                </a:lnTo>
                <a:lnTo>
                  <a:pt x="2165" y="573947"/>
                </a:lnTo>
                <a:lnTo>
                  <a:pt x="8542" y="618460"/>
                </a:lnTo>
                <a:lnTo>
                  <a:pt x="18954" y="661737"/>
                </a:lnTo>
                <a:lnTo>
                  <a:pt x="33225" y="703620"/>
                </a:lnTo>
                <a:lnTo>
                  <a:pt x="51176" y="743950"/>
                </a:lnTo>
                <a:lnTo>
                  <a:pt x="72632" y="782570"/>
                </a:lnTo>
                <a:lnTo>
                  <a:pt x="97414" y="819319"/>
                </a:lnTo>
                <a:lnTo>
                  <a:pt x="125347" y="854040"/>
                </a:lnTo>
                <a:lnTo>
                  <a:pt x="156252" y="886574"/>
                </a:lnTo>
                <a:lnTo>
                  <a:pt x="189953" y="916762"/>
                </a:lnTo>
                <a:lnTo>
                  <a:pt x="226273" y="944446"/>
                </a:lnTo>
                <a:lnTo>
                  <a:pt x="265034" y="969467"/>
                </a:lnTo>
                <a:lnTo>
                  <a:pt x="306061" y="991666"/>
                </a:lnTo>
                <a:lnTo>
                  <a:pt x="349175" y="1010885"/>
                </a:lnTo>
                <a:lnTo>
                  <a:pt x="394200" y="1026966"/>
                </a:lnTo>
                <a:lnTo>
                  <a:pt x="440958" y="1039749"/>
                </a:lnTo>
                <a:lnTo>
                  <a:pt x="489273" y="1049076"/>
                </a:lnTo>
                <a:lnTo>
                  <a:pt x="538967" y="1054789"/>
                </a:lnTo>
                <a:lnTo>
                  <a:pt x="589864" y="1056728"/>
                </a:lnTo>
                <a:lnTo>
                  <a:pt x="640761" y="1054789"/>
                </a:lnTo>
                <a:lnTo>
                  <a:pt x="690455" y="1049076"/>
                </a:lnTo>
                <a:lnTo>
                  <a:pt x="738770" y="1039749"/>
                </a:lnTo>
                <a:lnTo>
                  <a:pt x="785529" y="1026966"/>
                </a:lnTo>
                <a:lnTo>
                  <a:pt x="830555" y="1010885"/>
                </a:lnTo>
                <a:lnTo>
                  <a:pt x="873670" y="991666"/>
                </a:lnTo>
                <a:lnTo>
                  <a:pt x="914697" y="969467"/>
                </a:lnTo>
                <a:lnTo>
                  <a:pt x="953459" y="944446"/>
                </a:lnTo>
                <a:lnTo>
                  <a:pt x="989780" y="916762"/>
                </a:lnTo>
                <a:lnTo>
                  <a:pt x="1023482" y="886574"/>
                </a:lnTo>
                <a:lnTo>
                  <a:pt x="1054389" y="854040"/>
                </a:lnTo>
                <a:lnTo>
                  <a:pt x="1082322" y="819319"/>
                </a:lnTo>
                <a:lnTo>
                  <a:pt x="1107105" y="782570"/>
                </a:lnTo>
                <a:lnTo>
                  <a:pt x="1128562" y="743950"/>
                </a:lnTo>
                <a:lnTo>
                  <a:pt x="1146514" y="703620"/>
                </a:lnTo>
                <a:lnTo>
                  <a:pt x="1160785" y="661737"/>
                </a:lnTo>
                <a:lnTo>
                  <a:pt x="1171198" y="618460"/>
                </a:lnTo>
                <a:lnTo>
                  <a:pt x="1177575" y="573947"/>
                </a:lnTo>
                <a:lnTo>
                  <a:pt x="1179741" y="528358"/>
                </a:lnTo>
                <a:lnTo>
                  <a:pt x="1177575" y="482768"/>
                </a:lnTo>
                <a:lnTo>
                  <a:pt x="1171198" y="438256"/>
                </a:lnTo>
                <a:lnTo>
                  <a:pt x="1160785" y="394979"/>
                </a:lnTo>
                <a:lnTo>
                  <a:pt x="1146514" y="353097"/>
                </a:lnTo>
                <a:lnTo>
                  <a:pt x="1128562" y="312767"/>
                </a:lnTo>
                <a:lnTo>
                  <a:pt x="1107105" y="274149"/>
                </a:lnTo>
                <a:lnTo>
                  <a:pt x="1082322" y="237400"/>
                </a:lnTo>
                <a:lnTo>
                  <a:pt x="1054389" y="202680"/>
                </a:lnTo>
                <a:lnTo>
                  <a:pt x="1023482" y="170147"/>
                </a:lnTo>
                <a:lnTo>
                  <a:pt x="989780" y="139960"/>
                </a:lnTo>
                <a:lnTo>
                  <a:pt x="953459" y="112277"/>
                </a:lnTo>
                <a:lnTo>
                  <a:pt x="914697" y="87257"/>
                </a:lnTo>
                <a:lnTo>
                  <a:pt x="873670" y="65059"/>
                </a:lnTo>
                <a:lnTo>
                  <a:pt x="830555" y="45840"/>
                </a:lnTo>
                <a:lnTo>
                  <a:pt x="785529" y="29761"/>
                </a:lnTo>
                <a:lnTo>
                  <a:pt x="738770" y="16978"/>
                </a:lnTo>
                <a:lnTo>
                  <a:pt x="690455" y="7651"/>
                </a:lnTo>
                <a:lnTo>
                  <a:pt x="640761" y="1939"/>
                </a:lnTo>
                <a:lnTo>
                  <a:pt x="589864" y="0"/>
                </a:lnTo>
                <a:close/>
              </a:path>
            </a:pathLst>
          </a:custGeom>
          <a:solidFill>
            <a:srgbClr val="94CFE0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98059" y="3067240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0" y="528364"/>
                </a:moveTo>
                <a:lnTo>
                  <a:pt x="2165" y="482775"/>
                </a:lnTo>
                <a:lnTo>
                  <a:pt x="8542" y="438262"/>
                </a:lnTo>
                <a:lnTo>
                  <a:pt x="18955" y="394986"/>
                </a:lnTo>
                <a:lnTo>
                  <a:pt x="33226" y="353103"/>
                </a:lnTo>
                <a:lnTo>
                  <a:pt x="51178" y="312773"/>
                </a:lnTo>
                <a:lnTo>
                  <a:pt x="72634" y="274154"/>
                </a:lnTo>
                <a:lnTo>
                  <a:pt x="97417" y="237405"/>
                </a:lnTo>
                <a:lnTo>
                  <a:pt x="125350" y="202684"/>
                </a:lnTo>
                <a:lnTo>
                  <a:pt x="156256" y="170151"/>
                </a:lnTo>
                <a:lnTo>
                  <a:pt x="189958" y="139963"/>
                </a:lnTo>
                <a:lnTo>
                  <a:pt x="226278" y="112280"/>
                </a:lnTo>
                <a:lnTo>
                  <a:pt x="265040" y="87259"/>
                </a:lnTo>
                <a:lnTo>
                  <a:pt x="306067" y="65060"/>
                </a:lnTo>
                <a:lnTo>
                  <a:pt x="349181" y="45842"/>
                </a:lnTo>
                <a:lnTo>
                  <a:pt x="394206" y="29761"/>
                </a:lnTo>
                <a:lnTo>
                  <a:pt x="440964" y="16978"/>
                </a:lnTo>
                <a:lnTo>
                  <a:pt x="489279" y="7651"/>
                </a:lnTo>
                <a:lnTo>
                  <a:pt x="538973" y="1939"/>
                </a:lnTo>
                <a:lnTo>
                  <a:pt x="589869" y="0"/>
                </a:lnTo>
                <a:lnTo>
                  <a:pt x="640765" y="1939"/>
                </a:lnTo>
                <a:lnTo>
                  <a:pt x="690459" y="7651"/>
                </a:lnTo>
                <a:lnTo>
                  <a:pt x="738774" y="16978"/>
                </a:lnTo>
                <a:lnTo>
                  <a:pt x="785532" y="29761"/>
                </a:lnTo>
                <a:lnTo>
                  <a:pt x="830557" y="45842"/>
                </a:lnTo>
                <a:lnTo>
                  <a:pt x="873672" y="65060"/>
                </a:lnTo>
                <a:lnTo>
                  <a:pt x="914699" y="87259"/>
                </a:lnTo>
                <a:lnTo>
                  <a:pt x="953461" y="112280"/>
                </a:lnTo>
                <a:lnTo>
                  <a:pt x="989782" y="139963"/>
                </a:lnTo>
                <a:lnTo>
                  <a:pt x="1023484" y="170151"/>
                </a:lnTo>
                <a:lnTo>
                  <a:pt x="1054390" y="202684"/>
                </a:lnTo>
                <a:lnTo>
                  <a:pt x="1082323" y="237405"/>
                </a:lnTo>
                <a:lnTo>
                  <a:pt x="1107107" y="274154"/>
                </a:lnTo>
                <a:lnTo>
                  <a:pt x="1128563" y="312773"/>
                </a:lnTo>
                <a:lnTo>
                  <a:pt x="1146515" y="353103"/>
                </a:lnTo>
                <a:lnTo>
                  <a:pt x="1160786" y="394986"/>
                </a:lnTo>
                <a:lnTo>
                  <a:pt x="1171199" y="438262"/>
                </a:lnTo>
                <a:lnTo>
                  <a:pt x="1177576" y="482775"/>
                </a:lnTo>
                <a:lnTo>
                  <a:pt x="1179742" y="528364"/>
                </a:lnTo>
                <a:lnTo>
                  <a:pt x="1177576" y="573954"/>
                </a:lnTo>
                <a:lnTo>
                  <a:pt x="1171199" y="618466"/>
                </a:lnTo>
                <a:lnTo>
                  <a:pt x="1160786" y="661743"/>
                </a:lnTo>
                <a:lnTo>
                  <a:pt x="1146515" y="703626"/>
                </a:lnTo>
                <a:lnTo>
                  <a:pt x="1128563" y="743956"/>
                </a:lnTo>
                <a:lnTo>
                  <a:pt x="1107107" y="782574"/>
                </a:lnTo>
                <a:lnTo>
                  <a:pt x="1082323" y="819323"/>
                </a:lnTo>
                <a:lnTo>
                  <a:pt x="1054390" y="854043"/>
                </a:lnTo>
                <a:lnTo>
                  <a:pt x="1023484" y="886577"/>
                </a:lnTo>
                <a:lnTo>
                  <a:pt x="989782" y="916764"/>
                </a:lnTo>
                <a:lnTo>
                  <a:pt x="953461" y="944447"/>
                </a:lnTo>
                <a:lnTo>
                  <a:pt x="914699" y="969468"/>
                </a:lnTo>
                <a:lnTo>
                  <a:pt x="873672" y="991667"/>
                </a:lnTo>
                <a:lnTo>
                  <a:pt x="830557" y="1010885"/>
                </a:lnTo>
                <a:lnTo>
                  <a:pt x="785532" y="1026965"/>
                </a:lnTo>
                <a:lnTo>
                  <a:pt x="738774" y="1039748"/>
                </a:lnTo>
                <a:lnTo>
                  <a:pt x="690459" y="1049075"/>
                </a:lnTo>
                <a:lnTo>
                  <a:pt x="640765" y="1054788"/>
                </a:lnTo>
                <a:lnTo>
                  <a:pt x="589869" y="1056727"/>
                </a:lnTo>
                <a:lnTo>
                  <a:pt x="538973" y="1054788"/>
                </a:lnTo>
                <a:lnTo>
                  <a:pt x="489279" y="1049075"/>
                </a:lnTo>
                <a:lnTo>
                  <a:pt x="440964" y="1039748"/>
                </a:lnTo>
                <a:lnTo>
                  <a:pt x="394206" y="1026965"/>
                </a:lnTo>
                <a:lnTo>
                  <a:pt x="349181" y="1010885"/>
                </a:lnTo>
                <a:lnTo>
                  <a:pt x="306067" y="991667"/>
                </a:lnTo>
                <a:lnTo>
                  <a:pt x="265040" y="969468"/>
                </a:lnTo>
                <a:lnTo>
                  <a:pt x="226278" y="944447"/>
                </a:lnTo>
                <a:lnTo>
                  <a:pt x="189958" y="916764"/>
                </a:lnTo>
                <a:lnTo>
                  <a:pt x="156256" y="886577"/>
                </a:lnTo>
                <a:lnTo>
                  <a:pt x="125350" y="854043"/>
                </a:lnTo>
                <a:lnTo>
                  <a:pt x="97417" y="819323"/>
                </a:lnTo>
                <a:lnTo>
                  <a:pt x="72634" y="782574"/>
                </a:lnTo>
                <a:lnTo>
                  <a:pt x="51178" y="743956"/>
                </a:lnTo>
                <a:lnTo>
                  <a:pt x="33226" y="703626"/>
                </a:lnTo>
                <a:lnTo>
                  <a:pt x="18955" y="661743"/>
                </a:lnTo>
                <a:lnTo>
                  <a:pt x="8542" y="618466"/>
                </a:lnTo>
                <a:lnTo>
                  <a:pt x="2165" y="573954"/>
                </a:lnTo>
                <a:lnTo>
                  <a:pt x="0" y="528364"/>
                </a:lnTo>
                <a:close/>
              </a:path>
            </a:pathLst>
          </a:custGeom>
          <a:ln w="2537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978143" y="3496474"/>
            <a:ext cx="62611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717074"/>
                </a:solidFill>
                <a:latin typeface="Arial"/>
                <a:cs typeface="Arial"/>
              </a:rPr>
              <a:t>Plug-ins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580055" y="3067227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589864" y="0"/>
                </a:moveTo>
                <a:lnTo>
                  <a:pt x="538969" y="1939"/>
                </a:lnTo>
                <a:lnTo>
                  <a:pt x="489276" y="7652"/>
                </a:lnTo>
                <a:lnTo>
                  <a:pt x="440962" y="16979"/>
                </a:lnTo>
                <a:lnTo>
                  <a:pt x="394205" y="29762"/>
                </a:lnTo>
                <a:lnTo>
                  <a:pt x="349180" y="45843"/>
                </a:lnTo>
                <a:lnTo>
                  <a:pt x="306066" y="65062"/>
                </a:lnTo>
                <a:lnTo>
                  <a:pt x="265040" y="87261"/>
                </a:lnTo>
                <a:lnTo>
                  <a:pt x="226278" y="112282"/>
                </a:lnTo>
                <a:lnTo>
                  <a:pt x="189958" y="139966"/>
                </a:lnTo>
                <a:lnTo>
                  <a:pt x="156256" y="170154"/>
                </a:lnTo>
                <a:lnTo>
                  <a:pt x="125350" y="202688"/>
                </a:lnTo>
                <a:lnTo>
                  <a:pt x="97417" y="237409"/>
                </a:lnTo>
                <a:lnTo>
                  <a:pt x="72634" y="274158"/>
                </a:lnTo>
                <a:lnTo>
                  <a:pt x="51178" y="312778"/>
                </a:lnTo>
                <a:lnTo>
                  <a:pt x="33226" y="353108"/>
                </a:lnTo>
                <a:lnTo>
                  <a:pt x="18955" y="394991"/>
                </a:lnTo>
                <a:lnTo>
                  <a:pt x="8542" y="438268"/>
                </a:lnTo>
                <a:lnTo>
                  <a:pt x="2165" y="482781"/>
                </a:lnTo>
                <a:lnTo>
                  <a:pt x="0" y="528370"/>
                </a:lnTo>
                <a:lnTo>
                  <a:pt x="2165" y="573960"/>
                </a:lnTo>
                <a:lnTo>
                  <a:pt x="8542" y="618472"/>
                </a:lnTo>
                <a:lnTo>
                  <a:pt x="18955" y="661749"/>
                </a:lnTo>
                <a:lnTo>
                  <a:pt x="33226" y="703631"/>
                </a:lnTo>
                <a:lnTo>
                  <a:pt x="51178" y="743961"/>
                </a:lnTo>
                <a:lnTo>
                  <a:pt x="72634" y="782579"/>
                </a:lnTo>
                <a:lnTo>
                  <a:pt x="97417" y="819328"/>
                </a:lnTo>
                <a:lnTo>
                  <a:pt x="125350" y="854048"/>
                </a:lnTo>
                <a:lnTo>
                  <a:pt x="156256" y="886581"/>
                </a:lnTo>
                <a:lnTo>
                  <a:pt x="189958" y="916768"/>
                </a:lnTo>
                <a:lnTo>
                  <a:pt x="226278" y="944451"/>
                </a:lnTo>
                <a:lnTo>
                  <a:pt x="265040" y="969471"/>
                </a:lnTo>
                <a:lnTo>
                  <a:pt x="306066" y="991669"/>
                </a:lnTo>
                <a:lnTo>
                  <a:pt x="349180" y="1010888"/>
                </a:lnTo>
                <a:lnTo>
                  <a:pt x="394205" y="1026967"/>
                </a:lnTo>
                <a:lnTo>
                  <a:pt x="440962" y="1039750"/>
                </a:lnTo>
                <a:lnTo>
                  <a:pt x="489276" y="1049077"/>
                </a:lnTo>
                <a:lnTo>
                  <a:pt x="538969" y="1054789"/>
                </a:lnTo>
                <a:lnTo>
                  <a:pt x="589864" y="1056728"/>
                </a:lnTo>
                <a:lnTo>
                  <a:pt x="640761" y="1054789"/>
                </a:lnTo>
                <a:lnTo>
                  <a:pt x="690455" y="1049077"/>
                </a:lnTo>
                <a:lnTo>
                  <a:pt x="738770" y="1039750"/>
                </a:lnTo>
                <a:lnTo>
                  <a:pt x="785529" y="1026967"/>
                </a:lnTo>
                <a:lnTo>
                  <a:pt x="830555" y="1010888"/>
                </a:lnTo>
                <a:lnTo>
                  <a:pt x="873670" y="991669"/>
                </a:lnTo>
                <a:lnTo>
                  <a:pt x="914697" y="969471"/>
                </a:lnTo>
                <a:lnTo>
                  <a:pt x="953459" y="944451"/>
                </a:lnTo>
                <a:lnTo>
                  <a:pt x="989780" y="916768"/>
                </a:lnTo>
                <a:lnTo>
                  <a:pt x="1023482" y="886581"/>
                </a:lnTo>
                <a:lnTo>
                  <a:pt x="1054389" y="854048"/>
                </a:lnTo>
                <a:lnTo>
                  <a:pt x="1082322" y="819328"/>
                </a:lnTo>
                <a:lnTo>
                  <a:pt x="1107105" y="782579"/>
                </a:lnTo>
                <a:lnTo>
                  <a:pt x="1128562" y="743961"/>
                </a:lnTo>
                <a:lnTo>
                  <a:pt x="1146514" y="703631"/>
                </a:lnTo>
                <a:lnTo>
                  <a:pt x="1160785" y="661749"/>
                </a:lnTo>
                <a:lnTo>
                  <a:pt x="1171198" y="618472"/>
                </a:lnTo>
                <a:lnTo>
                  <a:pt x="1177575" y="573960"/>
                </a:lnTo>
                <a:lnTo>
                  <a:pt x="1179741" y="528370"/>
                </a:lnTo>
                <a:lnTo>
                  <a:pt x="1177575" y="482781"/>
                </a:lnTo>
                <a:lnTo>
                  <a:pt x="1171198" y="438268"/>
                </a:lnTo>
                <a:lnTo>
                  <a:pt x="1160785" y="394991"/>
                </a:lnTo>
                <a:lnTo>
                  <a:pt x="1146514" y="353108"/>
                </a:lnTo>
                <a:lnTo>
                  <a:pt x="1128562" y="312778"/>
                </a:lnTo>
                <a:lnTo>
                  <a:pt x="1107105" y="274158"/>
                </a:lnTo>
                <a:lnTo>
                  <a:pt x="1082322" y="237409"/>
                </a:lnTo>
                <a:lnTo>
                  <a:pt x="1054389" y="202688"/>
                </a:lnTo>
                <a:lnTo>
                  <a:pt x="1023482" y="170154"/>
                </a:lnTo>
                <a:lnTo>
                  <a:pt x="989780" y="139966"/>
                </a:lnTo>
                <a:lnTo>
                  <a:pt x="953459" y="112282"/>
                </a:lnTo>
                <a:lnTo>
                  <a:pt x="914697" y="87261"/>
                </a:lnTo>
                <a:lnTo>
                  <a:pt x="873670" y="65062"/>
                </a:lnTo>
                <a:lnTo>
                  <a:pt x="830555" y="45843"/>
                </a:lnTo>
                <a:lnTo>
                  <a:pt x="785529" y="29762"/>
                </a:lnTo>
                <a:lnTo>
                  <a:pt x="738770" y="16979"/>
                </a:lnTo>
                <a:lnTo>
                  <a:pt x="690455" y="7652"/>
                </a:lnTo>
                <a:lnTo>
                  <a:pt x="640761" y="1939"/>
                </a:lnTo>
                <a:lnTo>
                  <a:pt x="589864" y="0"/>
                </a:lnTo>
                <a:close/>
              </a:path>
            </a:pathLst>
          </a:custGeom>
          <a:solidFill>
            <a:srgbClr val="99D4E5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80055" y="3067227"/>
            <a:ext cx="1179830" cy="1057275"/>
          </a:xfrm>
          <a:custGeom>
            <a:avLst/>
            <a:gdLst/>
            <a:ahLst/>
            <a:cxnLst/>
            <a:rect l="l" t="t" r="r" b="b"/>
            <a:pathLst>
              <a:path w="1179829" h="1057275">
                <a:moveTo>
                  <a:pt x="0" y="528364"/>
                </a:moveTo>
                <a:lnTo>
                  <a:pt x="2165" y="482775"/>
                </a:lnTo>
                <a:lnTo>
                  <a:pt x="8542" y="438262"/>
                </a:lnTo>
                <a:lnTo>
                  <a:pt x="18955" y="394985"/>
                </a:lnTo>
                <a:lnTo>
                  <a:pt x="33226" y="353103"/>
                </a:lnTo>
                <a:lnTo>
                  <a:pt x="51178" y="312772"/>
                </a:lnTo>
                <a:lnTo>
                  <a:pt x="72634" y="274154"/>
                </a:lnTo>
                <a:lnTo>
                  <a:pt x="97417" y="237405"/>
                </a:lnTo>
                <a:lnTo>
                  <a:pt x="125350" y="202684"/>
                </a:lnTo>
                <a:lnTo>
                  <a:pt x="156256" y="170151"/>
                </a:lnTo>
                <a:lnTo>
                  <a:pt x="189958" y="139963"/>
                </a:lnTo>
                <a:lnTo>
                  <a:pt x="226278" y="112280"/>
                </a:lnTo>
                <a:lnTo>
                  <a:pt x="265040" y="87259"/>
                </a:lnTo>
                <a:lnTo>
                  <a:pt x="306067" y="65060"/>
                </a:lnTo>
                <a:lnTo>
                  <a:pt x="349181" y="45842"/>
                </a:lnTo>
                <a:lnTo>
                  <a:pt x="394206" y="29761"/>
                </a:lnTo>
                <a:lnTo>
                  <a:pt x="440964" y="16978"/>
                </a:lnTo>
                <a:lnTo>
                  <a:pt x="489279" y="7651"/>
                </a:lnTo>
                <a:lnTo>
                  <a:pt x="538973" y="1939"/>
                </a:lnTo>
                <a:lnTo>
                  <a:pt x="589869" y="0"/>
                </a:lnTo>
                <a:lnTo>
                  <a:pt x="640766" y="1939"/>
                </a:lnTo>
                <a:lnTo>
                  <a:pt x="690460" y="7651"/>
                </a:lnTo>
                <a:lnTo>
                  <a:pt x="738774" y="16978"/>
                </a:lnTo>
                <a:lnTo>
                  <a:pt x="785533" y="29761"/>
                </a:lnTo>
                <a:lnTo>
                  <a:pt x="830558" y="45842"/>
                </a:lnTo>
                <a:lnTo>
                  <a:pt x="873672" y="65060"/>
                </a:lnTo>
                <a:lnTo>
                  <a:pt x="914699" y="87259"/>
                </a:lnTo>
                <a:lnTo>
                  <a:pt x="953462" y="112280"/>
                </a:lnTo>
                <a:lnTo>
                  <a:pt x="989782" y="139963"/>
                </a:lnTo>
                <a:lnTo>
                  <a:pt x="1023484" y="170151"/>
                </a:lnTo>
                <a:lnTo>
                  <a:pt x="1054390" y="202684"/>
                </a:lnTo>
                <a:lnTo>
                  <a:pt x="1082323" y="237405"/>
                </a:lnTo>
                <a:lnTo>
                  <a:pt x="1107106" y="274154"/>
                </a:lnTo>
                <a:lnTo>
                  <a:pt x="1128563" y="312772"/>
                </a:lnTo>
                <a:lnTo>
                  <a:pt x="1146515" y="353103"/>
                </a:lnTo>
                <a:lnTo>
                  <a:pt x="1160786" y="394985"/>
                </a:lnTo>
                <a:lnTo>
                  <a:pt x="1171199" y="438262"/>
                </a:lnTo>
                <a:lnTo>
                  <a:pt x="1177576" y="482775"/>
                </a:lnTo>
                <a:lnTo>
                  <a:pt x="1179741" y="528364"/>
                </a:lnTo>
                <a:lnTo>
                  <a:pt x="1177576" y="573953"/>
                </a:lnTo>
                <a:lnTo>
                  <a:pt x="1171199" y="618466"/>
                </a:lnTo>
                <a:lnTo>
                  <a:pt x="1160786" y="661743"/>
                </a:lnTo>
                <a:lnTo>
                  <a:pt x="1146515" y="703625"/>
                </a:lnTo>
                <a:lnTo>
                  <a:pt x="1128563" y="743956"/>
                </a:lnTo>
                <a:lnTo>
                  <a:pt x="1107106" y="782574"/>
                </a:lnTo>
                <a:lnTo>
                  <a:pt x="1082323" y="819323"/>
                </a:lnTo>
                <a:lnTo>
                  <a:pt x="1054390" y="854043"/>
                </a:lnTo>
                <a:lnTo>
                  <a:pt x="1023484" y="886577"/>
                </a:lnTo>
                <a:lnTo>
                  <a:pt x="989782" y="916764"/>
                </a:lnTo>
                <a:lnTo>
                  <a:pt x="953462" y="944447"/>
                </a:lnTo>
                <a:lnTo>
                  <a:pt x="914699" y="969468"/>
                </a:lnTo>
                <a:lnTo>
                  <a:pt x="873672" y="991666"/>
                </a:lnTo>
                <a:lnTo>
                  <a:pt x="830558" y="1010885"/>
                </a:lnTo>
                <a:lnTo>
                  <a:pt x="785533" y="1026965"/>
                </a:lnTo>
                <a:lnTo>
                  <a:pt x="738774" y="1039748"/>
                </a:lnTo>
                <a:lnTo>
                  <a:pt x="690460" y="1049075"/>
                </a:lnTo>
                <a:lnTo>
                  <a:pt x="640766" y="1054787"/>
                </a:lnTo>
                <a:lnTo>
                  <a:pt x="589869" y="1056727"/>
                </a:lnTo>
                <a:lnTo>
                  <a:pt x="538973" y="1054787"/>
                </a:lnTo>
                <a:lnTo>
                  <a:pt x="489279" y="1049075"/>
                </a:lnTo>
                <a:lnTo>
                  <a:pt x="440964" y="1039748"/>
                </a:lnTo>
                <a:lnTo>
                  <a:pt x="394206" y="1026965"/>
                </a:lnTo>
                <a:lnTo>
                  <a:pt x="349181" y="1010885"/>
                </a:lnTo>
                <a:lnTo>
                  <a:pt x="306067" y="991666"/>
                </a:lnTo>
                <a:lnTo>
                  <a:pt x="265040" y="969468"/>
                </a:lnTo>
                <a:lnTo>
                  <a:pt x="226278" y="944447"/>
                </a:lnTo>
                <a:lnTo>
                  <a:pt x="189958" y="916764"/>
                </a:lnTo>
                <a:lnTo>
                  <a:pt x="156256" y="886577"/>
                </a:lnTo>
                <a:lnTo>
                  <a:pt x="125350" y="854043"/>
                </a:lnTo>
                <a:lnTo>
                  <a:pt x="97417" y="819323"/>
                </a:lnTo>
                <a:lnTo>
                  <a:pt x="72634" y="782574"/>
                </a:lnTo>
                <a:lnTo>
                  <a:pt x="51178" y="743956"/>
                </a:lnTo>
                <a:lnTo>
                  <a:pt x="33226" y="703625"/>
                </a:lnTo>
                <a:lnTo>
                  <a:pt x="18955" y="661743"/>
                </a:lnTo>
                <a:lnTo>
                  <a:pt x="8542" y="618466"/>
                </a:lnTo>
                <a:lnTo>
                  <a:pt x="2165" y="573953"/>
                </a:lnTo>
                <a:lnTo>
                  <a:pt x="0" y="528364"/>
                </a:lnTo>
                <a:close/>
              </a:path>
            </a:pathLst>
          </a:custGeom>
          <a:ln w="2537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758407" y="3496474"/>
            <a:ext cx="82994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717074"/>
                </a:solidFill>
                <a:latin typeface="Arial"/>
                <a:cs typeface="Arial"/>
              </a:rPr>
              <a:t>Ecosystem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13326" y="3394037"/>
            <a:ext cx="236499" cy="232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72014" y="2448026"/>
            <a:ext cx="1434185" cy="8151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36072" y="3054930"/>
            <a:ext cx="615141" cy="1413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044510" y="3065860"/>
            <a:ext cx="403860" cy="133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vSphere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506290" y="2840013"/>
            <a:ext cx="300634" cy="2134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06290" y="2793568"/>
            <a:ext cx="297637" cy="1971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81766" y="2768460"/>
            <a:ext cx="80733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35753" y="2797797"/>
            <a:ext cx="80733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89741" y="2827134"/>
            <a:ext cx="80733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08995" y="2865653"/>
            <a:ext cx="80733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61892" y="2834132"/>
            <a:ext cx="300634" cy="2134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65537" y="2790291"/>
            <a:ext cx="297637" cy="1971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743540" y="2751772"/>
            <a:ext cx="80741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97528" y="2781109"/>
            <a:ext cx="80741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51516" y="2810433"/>
            <a:ext cx="80741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62794" y="2790291"/>
            <a:ext cx="80741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16782" y="2819628"/>
            <a:ext cx="80741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70769" y="2848965"/>
            <a:ext cx="80741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07446" y="2834133"/>
            <a:ext cx="300634" cy="2134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07446" y="2790291"/>
            <a:ext cx="297637" cy="1971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89107" y="2751772"/>
            <a:ext cx="80733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43095" y="2781109"/>
            <a:ext cx="80733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97083" y="2810433"/>
            <a:ext cx="80733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08361" y="2790291"/>
            <a:ext cx="80733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62348" y="2819628"/>
            <a:ext cx="80733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216336" y="2848965"/>
            <a:ext cx="80733" cy="84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494718" y="311721"/>
            <a:ext cx="5507177" cy="14921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079109" y="855179"/>
            <a:ext cx="4338955" cy="403225"/>
          </a:xfrm>
          <a:custGeom>
            <a:avLst/>
            <a:gdLst/>
            <a:ahLst/>
            <a:cxnLst/>
            <a:rect l="l" t="t" r="r" b="b"/>
            <a:pathLst>
              <a:path w="4338955" h="403225">
                <a:moveTo>
                  <a:pt x="4271784" y="0"/>
                </a:moveTo>
                <a:lnTo>
                  <a:pt x="67170" y="0"/>
                </a:lnTo>
                <a:lnTo>
                  <a:pt x="41024" y="5278"/>
                </a:lnTo>
                <a:lnTo>
                  <a:pt x="19673" y="19672"/>
                </a:lnTo>
                <a:lnTo>
                  <a:pt x="5278" y="41019"/>
                </a:lnTo>
                <a:lnTo>
                  <a:pt x="0" y="67157"/>
                </a:lnTo>
                <a:lnTo>
                  <a:pt x="0" y="402958"/>
                </a:lnTo>
                <a:lnTo>
                  <a:pt x="4338955" y="402958"/>
                </a:lnTo>
                <a:lnTo>
                  <a:pt x="4338955" y="67157"/>
                </a:lnTo>
                <a:lnTo>
                  <a:pt x="4333676" y="41019"/>
                </a:lnTo>
                <a:lnTo>
                  <a:pt x="4319281" y="19672"/>
                </a:lnTo>
                <a:lnTo>
                  <a:pt x="4297930" y="5278"/>
                </a:lnTo>
                <a:lnTo>
                  <a:pt x="4271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825905" y="929223"/>
            <a:ext cx="9779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3D79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7105" y="1042301"/>
            <a:ext cx="3881120" cy="2546985"/>
          </a:xfrm>
          <a:custGeom>
            <a:avLst/>
            <a:gdLst/>
            <a:ahLst/>
            <a:cxnLst/>
            <a:rect l="l" t="t" r="r" b="b"/>
            <a:pathLst>
              <a:path w="3881120" h="2546985">
                <a:moveTo>
                  <a:pt x="0" y="287676"/>
                </a:moveTo>
                <a:lnTo>
                  <a:pt x="3765" y="241013"/>
                </a:lnTo>
                <a:lnTo>
                  <a:pt x="14668" y="196748"/>
                </a:lnTo>
                <a:lnTo>
                  <a:pt x="32116" y="155472"/>
                </a:lnTo>
                <a:lnTo>
                  <a:pt x="55515" y="117778"/>
                </a:lnTo>
                <a:lnTo>
                  <a:pt x="84274" y="84258"/>
                </a:lnTo>
                <a:lnTo>
                  <a:pt x="117801" y="55504"/>
                </a:lnTo>
                <a:lnTo>
                  <a:pt x="155502" y="32109"/>
                </a:lnTo>
                <a:lnTo>
                  <a:pt x="196786" y="14665"/>
                </a:lnTo>
                <a:lnTo>
                  <a:pt x="241059" y="3765"/>
                </a:lnTo>
                <a:lnTo>
                  <a:pt x="287731" y="0"/>
                </a:lnTo>
                <a:lnTo>
                  <a:pt x="3592870" y="0"/>
                </a:lnTo>
                <a:lnTo>
                  <a:pt x="3639541" y="3765"/>
                </a:lnTo>
                <a:lnTo>
                  <a:pt x="3683815" y="14665"/>
                </a:lnTo>
                <a:lnTo>
                  <a:pt x="3725099" y="32109"/>
                </a:lnTo>
                <a:lnTo>
                  <a:pt x="3762801" y="55504"/>
                </a:lnTo>
                <a:lnTo>
                  <a:pt x="3796328" y="84258"/>
                </a:lnTo>
                <a:lnTo>
                  <a:pt x="3825088" y="117778"/>
                </a:lnTo>
                <a:lnTo>
                  <a:pt x="3848488" y="155472"/>
                </a:lnTo>
                <a:lnTo>
                  <a:pt x="3865936" y="196748"/>
                </a:lnTo>
                <a:lnTo>
                  <a:pt x="3876839" y="241013"/>
                </a:lnTo>
                <a:lnTo>
                  <a:pt x="3880605" y="287676"/>
                </a:lnTo>
                <a:lnTo>
                  <a:pt x="3880605" y="2259267"/>
                </a:lnTo>
                <a:lnTo>
                  <a:pt x="3876839" y="2305929"/>
                </a:lnTo>
                <a:lnTo>
                  <a:pt x="3865936" y="2350194"/>
                </a:lnTo>
                <a:lnTo>
                  <a:pt x="3848488" y="2391469"/>
                </a:lnTo>
                <a:lnTo>
                  <a:pt x="3825088" y="2429162"/>
                </a:lnTo>
                <a:lnTo>
                  <a:pt x="3796328" y="2462681"/>
                </a:lnTo>
                <a:lnTo>
                  <a:pt x="3762801" y="2491434"/>
                </a:lnTo>
                <a:lnTo>
                  <a:pt x="3725099" y="2514829"/>
                </a:lnTo>
                <a:lnTo>
                  <a:pt x="3683815" y="2532272"/>
                </a:lnTo>
                <a:lnTo>
                  <a:pt x="3639541" y="2543173"/>
                </a:lnTo>
                <a:lnTo>
                  <a:pt x="3592870" y="2546938"/>
                </a:lnTo>
                <a:lnTo>
                  <a:pt x="287731" y="2546938"/>
                </a:lnTo>
                <a:lnTo>
                  <a:pt x="241059" y="2543173"/>
                </a:lnTo>
                <a:lnTo>
                  <a:pt x="196786" y="2532272"/>
                </a:lnTo>
                <a:lnTo>
                  <a:pt x="155502" y="2514829"/>
                </a:lnTo>
                <a:lnTo>
                  <a:pt x="117801" y="2491434"/>
                </a:lnTo>
                <a:lnTo>
                  <a:pt x="84274" y="2462681"/>
                </a:lnTo>
                <a:lnTo>
                  <a:pt x="55515" y="2429162"/>
                </a:lnTo>
                <a:lnTo>
                  <a:pt x="32116" y="2391469"/>
                </a:lnTo>
                <a:lnTo>
                  <a:pt x="14668" y="2350194"/>
                </a:lnTo>
                <a:lnTo>
                  <a:pt x="3765" y="2305929"/>
                </a:lnTo>
                <a:lnTo>
                  <a:pt x="0" y="2259267"/>
                </a:lnTo>
                <a:lnTo>
                  <a:pt x="0" y="287676"/>
                </a:lnTo>
                <a:close/>
              </a:path>
            </a:pathLst>
          </a:custGeom>
          <a:ln w="38055">
            <a:solidFill>
              <a:srgbClr val="FBA8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7105" y="3803243"/>
            <a:ext cx="3892550" cy="2401570"/>
          </a:xfrm>
          <a:custGeom>
            <a:avLst/>
            <a:gdLst/>
            <a:ahLst/>
            <a:cxnLst/>
            <a:rect l="l" t="t" r="r" b="b"/>
            <a:pathLst>
              <a:path w="3892550" h="2401570">
                <a:moveTo>
                  <a:pt x="0" y="281966"/>
                </a:moveTo>
                <a:lnTo>
                  <a:pt x="3691" y="236230"/>
                </a:lnTo>
                <a:lnTo>
                  <a:pt x="14377" y="192843"/>
                </a:lnTo>
                <a:lnTo>
                  <a:pt x="31478" y="152386"/>
                </a:lnTo>
                <a:lnTo>
                  <a:pt x="54413" y="115440"/>
                </a:lnTo>
                <a:lnTo>
                  <a:pt x="82601" y="82586"/>
                </a:lnTo>
                <a:lnTo>
                  <a:pt x="115462" y="54403"/>
                </a:lnTo>
                <a:lnTo>
                  <a:pt x="152415" y="31472"/>
                </a:lnTo>
                <a:lnTo>
                  <a:pt x="192880" y="14374"/>
                </a:lnTo>
                <a:lnTo>
                  <a:pt x="236275" y="3690"/>
                </a:lnTo>
                <a:lnTo>
                  <a:pt x="282020" y="0"/>
                </a:lnTo>
                <a:lnTo>
                  <a:pt x="3610002" y="0"/>
                </a:lnTo>
                <a:lnTo>
                  <a:pt x="3655746" y="3690"/>
                </a:lnTo>
                <a:lnTo>
                  <a:pt x="3699141" y="14374"/>
                </a:lnTo>
                <a:lnTo>
                  <a:pt x="3739605" y="31472"/>
                </a:lnTo>
                <a:lnTo>
                  <a:pt x="3776558" y="54403"/>
                </a:lnTo>
                <a:lnTo>
                  <a:pt x="3809419" y="82586"/>
                </a:lnTo>
                <a:lnTo>
                  <a:pt x="3837608" y="115440"/>
                </a:lnTo>
                <a:lnTo>
                  <a:pt x="3860544" y="152386"/>
                </a:lnTo>
                <a:lnTo>
                  <a:pt x="3877645" y="192843"/>
                </a:lnTo>
                <a:lnTo>
                  <a:pt x="3888332" y="236230"/>
                </a:lnTo>
                <a:lnTo>
                  <a:pt x="3892024" y="281966"/>
                </a:lnTo>
                <a:lnTo>
                  <a:pt x="3892024" y="2119177"/>
                </a:lnTo>
                <a:lnTo>
                  <a:pt x="3888332" y="2164915"/>
                </a:lnTo>
                <a:lnTo>
                  <a:pt x="3877645" y="2208303"/>
                </a:lnTo>
                <a:lnTo>
                  <a:pt x="3860544" y="2248760"/>
                </a:lnTo>
                <a:lnTo>
                  <a:pt x="3837608" y="2285706"/>
                </a:lnTo>
                <a:lnTo>
                  <a:pt x="3809419" y="2318560"/>
                </a:lnTo>
                <a:lnTo>
                  <a:pt x="3776558" y="2346743"/>
                </a:lnTo>
                <a:lnTo>
                  <a:pt x="3739605" y="2369673"/>
                </a:lnTo>
                <a:lnTo>
                  <a:pt x="3699141" y="2386771"/>
                </a:lnTo>
                <a:lnTo>
                  <a:pt x="3655746" y="2397455"/>
                </a:lnTo>
                <a:lnTo>
                  <a:pt x="3610002" y="2401145"/>
                </a:lnTo>
                <a:lnTo>
                  <a:pt x="282020" y="2401145"/>
                </a:lnTo>
                <a:lnTo>
                  <a:pt x="236275" y="2397455"/>
                </a:lnTo>
                <a:lnTo>
                  <a:pt x="192880" y="2386771"/>
                </a:lnTo>
                <a:lnTo>
                  <a:pt x="152415" y="2369673"/>
                </a:lnTo>
                <a:lnTo>
                  <a:pt x="115462" y="2346743"/>
                </a:lnTo>
                <a:lnTo>
                  <a:pt x="82601" y="2318560"/>
                </a:lnTo>
                <a:lnTo>
                  <a:pt x="54413" y="2285706"/>
                </a:lnTo>
                <a:lnTo>
                  <a:pt x="31478" y="2248760"/>
                </a:lnTo>
                <a:lnTo>
                  <a:pt x="14377" y="2208303"/>
                </a:lnTo>
                <a:lnTo>
                  <a:pt x="3691" y="2164915"/>
                </a:lnTo>
                <a:lnTo>
                  <a:pt x="0" y="2119177"/>
                </a:lnTo>
                <a:lnTo>
                  <a:pt x="0" y="281966"/>
                </a:lnTo>
                <a:close/>
              </a:path>
            </a:pathLst>
          </a:custGeom>
          <a:ln w="38055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9353" y="3574922"/>
            <a:ext cx="2237740" cy="356870"/>
          </a:xfrm>
          <a:custGeom>
            <a:avLst/>
            <a:gdLst/>
            <a:ahLst/>
            <a:cxnLst/>
            <a:rect l="l" t="t" r="r" b="b"/>
            <a:pathLst>
              <a:path w="2237740" h="356870">
                <a:moveTo>
                  <a:pt x="0" y="0"/>
                </a:moveTo>
                <a:lnTo>
                  <a:pt x="2237600" y="0"/>
                </a:lnTo>
                <a:lnTo>
                  <a:pt x="2237600" y="356590"/>
                </a:lnTo>
                <a:lnTo>
                  <a:pt x="0" y="3565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92659" y="1069670"/>
            <a:ext cx="3882390" cy="3178175"/>
          </a:xfrm>
          <a:custGeom>
            <a:avLst/>
            <a:gdLst/>
            <a:ahLst/>
            <a:cxnLst/>
            <a:rect l="l" t="t" r="r" b="b"/>
            <a:pathLst>
              <a:path w="3882390" h="3178175">
                <a:moveTo>
                  <a:pt x="0" y="254587"/>
                </a:moveTo>
                <a:lnTo>
                  <a:pt x="4102" y="208824"/>
                </a:lnTo>
                <a:lnTo>
                  <a:pt x="15930" y="165753"/>
                </a:lnTo>
                <a:lnTo>
                  <a:pt x="34765" y="126092"/>
                </a:lnTo>
                <a:lnTo>
                  <a:pt x="59886" y="90559"/>
                </a:lnTo>
                <a:lnTo>
                  <a:pt x="90576" y="59875"/>
                </a:lnTo>
                <a:lnTo>
                  <a:pt x="126115" y="34758"/>
                </a:lnTo>
                <a:lnTo>
                  <a:pt x="165784" y="15927"/>
                </a:lnTo>
                <a:lnTo>
                  <a:pt x="208864" y="4101"/>
                </a:lnTo>
                <a:lnTo>
                  <a:pt x="254635" y="0"/>
                </a:lnTo>
                <a:lnTo>
                  <a:pt x="3627585" y="0"/>
                </a:lnTo>
                <a:lnTo>
                  <a:pt x="3673357" y="4101"/>
                </a:lnTo>
                <a:lnTo>
                  <a:pt x="3716438" y="15927"/>
                </a:lnTo>
                <a:lnTo>
                  <a:pt x="3756107" y="34758"/>
                </a:lnTo>
                <a:lnTo>
                  <a:pt x="3791646" y="59875"/>
                </a:lnTo>
                <a:lnTo>
                  <a:pt x="3822337" y="90559"/>
                </a:lnTo>
                <a:lnTo>
                  <a:pt x="3847459" y="126092"/>
                </a:lnTo>
                <a:lnTo>
                  <a:pt x="3866293" y="165753"/>
                </a:lnTo>
                <a:lnTo>
                  <a:pt x="3878121" y="208824"/>
                </a:lnTo>
                <a:lnTo>
                  <a:pt x="3882224" y="254587"/>
                </a:lnTo>
                <a:lnTo>
                  <a:pt x="3882224" y="2922982"/>
                </a:lnTo>
                <a:lnTo>
                  <a:pt x="3878121" y="2968742"/>
                </a:lnTo>
                <a:lnTo>
                  <a:pt x="3866293" y="3011812"/>
                </a:lnTo>
                <a:lnTo>
                  <a:pt x="3847459" y="3051473"/>
                </a:lnTo>
                <a:lnTo>
                  <a:pt x="3822337" y="3087004"/>
                </a:lnTo>
                <a:lnTo>
                  <a:pt x="3791646" y="3117688"/>
                </a:lnTo>
                <a:lnTo>
                  <a:pt x="3756107" y="3142804"/>
                </a:lnTo>
                <a:lnTo>
                  <a:pt x="3716438" y="3161635"/>
                </a:lnTo>
                <a:lnTo>
                  <a:pt x="3673357" y="3173461"/>
                </a:lnTo>
                <a:lnTo>
                  <a:pt x="3627585" y="3177563"/>
                </a:lnTo>
                <a:lnTo>
                  <a:pt x="254635" y="3177563"/>
                </a:lnTo>
                <a:lnTo>
                  <a:pt x="208864" y="3173461"/>
                </a:lnTo>
                <a:lnTo>
                  <a:pt x="165784" y="3161635"/>
                </a:lnTo>
                <a:lnTo>
                  <a:pt x="126115" y="3142804"/>
                </a:lnTo>
                <a:lnTo>
                  <a:pt x="90576" y="3117688"/>
                </a:lnTo>
                <a:lnTo>
                  <a:pt x="59886" y="3087004"/>
                </a:lnTo>
                <a:lnTo>
                  <a:pt x="34765" y="3051473"/>
                </a:lnTo>
                <a:lnTo>
                  <a:pt x="15930" y="3011812"/>
                </a:lnTo>
                <a:lnTo>
                  <a:pt x="4102" y="2968742"/>
                </a:lnTo>
                <a:lnTo>
                  <a:pt x="0" y="2922982"/>
                </a:lnTo>
                <a:lnTo>
                  <a:pt x="0" y="254587"/>
                </a:lnTo>
                <a:close/>
              </a:path>
            </a:pathLst>
          </a:custGeom>
          <a:ln w="38056">
            <a:solidFill>
              <a:srgbClr val="A5A4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44906" y="841336"/>
            <a:ext cx="2207895" cy="356870"/>
          </a:xfrm>
          <a:custGeom>
            <a:avLst/>
            <a:gdLst/>
            <a:ahLst/>
            <a:cxnLst/>
            <a:rect l="l" t="t" r="r" b="b"/>
            <a:pathLst>
              <a:path w="2207895" h="356869">
                <a:moveTo>
                  <a:pt x="0" y="0"/>
                </a:moveTo>
                <a:lnTo>
                  <a:pt x="2207539" y="0"/>
                </a:lnTo>
                <a:lnTo>
                  <a:pt x="2207539" y="356590"/>
                </a:lnTo>
                <a:lnTo>
                  <a:pt x="0" y="3565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92659" y="4592878"/>
            <a:ext cx="3882390" cy="1402080"/>
          </a:xfrm>
          <a:custGeom>
            <a:avLst/>
            <a:gdLst/>
            <a:ahLst/>
            <a:cxnLst/>
            <a:rect l="l" t="t" r="r" b="b"/>
            <a:pathLst>
              <a:path w="3882390" h="1402079">
                <a:moveTo>
                  <a:pt x="0" y="137249"/>
                </a:moveTo>
                <a:lnTo>
                  <a:pt x="6998" y="93868"/>
                </a:lnTo>
                <a:lnTo>
                  <a:pt x="26486" y="56191"/>
                </a:lnTo>
                <a:lnTo>
                  <a:pt x="56202" y="26481"/>
                </a:lnTo>
                <a:lnTo>
                  <a:pt x="93885" y="6997"/>
                </a:lnTo>
                <a:lnTo>
                  <a:pt x="137275" y="0"/>
                </a:lnTo>
                <a:lnTo>
                  <a:pt x="3744944" y="0"/>
                </a:lnTo>
                <a:lnTo>
                  <a:pt x="3788337" y="6997"/>
                </a:lnTo>
                <a:lnTo>
                  <a:pt x="3826022" y="26481"/>
                </a:lnTo>
                <a:lnTo>
                  <a:pt x="3855738" y="56191"/>
                </a:lnTo>
                <a:lnTo>
                  <a:pt x="3875226" y="93868"/>
                </a:lnTo>
                <a:lnTo>
                  <a:pt x="3882224" y="137249"/>
                </a:lnTo>
                <a:lnTo>
                  <a:pt x="3882224" y="1264545"/>
                </a:lnTo>
                <a:lnTo>
                  <a:pt x="3875226" y="1307924"/>
                </a:lnTo>
                <a:lnTo>
                  <a:pt x="3855738" y="1345599"/>
                </a:lnTo>
                <a:lnTo>
                  <a:pt x="3826022" y="1375308"/>
                </a:lnTo>
                <a:lnTo>
                  <a:pt x="3788337" y="1394791"/>
                </a:lnTo>
                <a:lnTo>
                  <a:pt x="3744944" y="1401788"/>
                </a:lnTo>
                <a:lnTo>
                  <a:pt x="137275" y="1401788"/>
                </a:lnTo>
                <a:lnTo>
                  <a:pt x="93885" y="1394791"/>
                </a:lnTo>
                <a:lnTo>
                  <a:pt x="56202" y="1375308"/>
                </a:lnTo>
                <a:lnTo>
                  <a:pt x="26486" y="1345599"/>
                </a:lnTo>
                <a:lnTo>
                  <a:pt x="6998" y="1307924"/>
                </a:lnTo>
                <a:lnTo>
                  <a:pt x="0" y="1264545"/>
                </a:lnTo>
                <a:lnTo>
                  <a:pt x="0" y="137249"/>
                </a:lnTo>
                <a:close/>
              </a:path>
            </a:pathLst>
          </a:custGeom>
          <a:ln w="2536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95922" y="4262970"/>
            <a:ext cx="2455545" cy="356870"/>
          </a:xfrm>
          <a:custGeom>
            <a:avLst/>
            <a:gdLst/>
            <a:ahLst/>
            <a:cxnLst/>
            <a:rect l="l" t="t" r="r" b="b"/>
            <a:pathLst>
              <a:path w="2455545" h="356870">
                <a:moveTo>
                  <a:pt x="0" y="0"/>
                </a:moveTo>
                <a:lnTo>
                  <a:pt x="2454935" y="0"/>
                </a:lnTo>
                <a:lnTo>
                  <a:pt x="2454935" y="356577"/>
                </a:lnTo>
                <a:lnTo>
                  <a:pt x="0" y="3565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29793" y="895891"/>
            <a:ext cx="3366135" cy="5036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r>
              <a:rPr sz="1600" b="1" spc="-5" dirty="0">
                <a:solidFill>
                  <a:srgbClr val="949397"/>
                </a:solidFill>
                <a:latin typeface="Arial"/>
                <a:cs typeface="Arial"/>
              </a:rPr>
              <a:t>Partner</a:t>
            </a:r>
            <a:r>
              <a:rPr sz="1600" b="1" spc="-85" dirty="0">
                <a:solidFill>
                  <a:srgbClr val="949397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49397"/>
                </a:solidFill>
                <a:latin typeface="Arial"/>
                <a:cs typeface="Arial"/>
              </a:rPr>
              <a:t>Applications</a:t>
            </a:r>
            <a:endParaRPr sz="16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spcBef>
                <a:spcPts val="10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Bluecat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BMC Atrium CMDB &amp;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Remedy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Cisco UCS Manager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1.3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EMC Unified Infrastructure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Manager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EMC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ViPR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Egenera </a:t>
            </a:r>
            <a:r>
              <a:rPr sz="1400" spc="-40" dirty="0">
                <a:latin typeface="Arial"/>
                <a:cs typeface="Arial"/>
              </a:rPr>
              <a:t>PAN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Manager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F5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Networks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Infoblox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NIOS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Microsoft Active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Directory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Microsoft Windows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PowerShell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NetApp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WFA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Radware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vDirect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Se</a:t>
            </a:r>
            <a:r>
              <a:rPr sz="1400" spc="-5" dirty="0">
                <a:latin typeface="Arial"/>
                <a:cs typeface="Arial"/>
              </a:rPr>
              <a:t>rviceNow</a:t>
            </a:r>
            <a:endParaRPr sz="1400">
              <a:latin typeface="Arial"/>
              <a:cs typeface="Arial"/>
            </a:endParaRPr>
          </a:p>
          <a:p>
            <a:pPr marL="217804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218440" algn="l"/>
              </a:tabLst>
            </a:pPr>
            <a:r>
              <a:rPr sz="1400" spc="-5" dirty="0">
                <a:latin typeface="Arial"/>
                <a:cs typeface="Arial"/>
              </a:rPr>
              <a:t>Up.time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820024"/>
              </a:buClr>
              <a:buFont typeface="Arial"/>
              <a:buChar char="•"/>
            </a:pPr>
            <a:endParaRPr sz="1250">
              <a:latin typeface="Times New Roman"/>
              <a:cs typeface="Times New Roman"/>
            </a:endParaRPr>
          </a:p>
          <a:p>
            <a:pPr marL="75565">
              <a:lnSpc>
                <a:spcPct val="100000"/>
              </a:lnSpc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Under development</a:t>
            </a:r>
            <a:r>
              <a:rPr sz="16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!!!</a:t>
            </a:r>
            <a:endParaRPr sz="16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spcBef>
                <a:spcPts val="63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Cisco UCS Manager 2.x (</a:t>
            </a:r>
            <a:r>
              <a:rPr sz="1400" i="1" spc="-5" dirty="0">
                <a:solidFill>
                  <a:srgbClr val="848387"/>
                </a:solidFill>
                <a:latin typeface="Arial"/>
                <a:cs typeface="Arial"/>
              </a:rPr>
              <a:t>beta</a:t>
            </a:r>
            <a:r>
              <a:rPr sz="1400" i="1" spc="25" dirty="0">
                <a:solidFill>
                  <a:srgbClr val="848387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848387"/>
                </a:solidFill>
                <a:latin typeface="Arial"/>
                <a:cs typeface="Arial"/>
              </a:rPr>
              <a:t>available</a:t>
            </a: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Hitachi Unified Compute</a:t>
            </a:r>
            <a:r>
              <a:rPr sz="1400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Platform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HP</a:t>
            </a:r>
            <a:r>
              <a:rPr sz="1400" spc="-6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ServiceManager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VMware vCNS and</a:t>
            </a:r>
            <a:r>
              <a:rPr sz="1400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NSX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VMware Site Recovery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Manager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And more to</a:t>
            </a:r>
            <a:r>
              <a:rPr sz="1400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come…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5951" y="765238"/>
            <a:ext cx="2284095" cy="356870"/>
          </a:xfrm>
          <a:custGeom>
            <a:avLst/>
            <a:gdLst/>
            <a:ahLst/>
            <a:cxnLst/>
            <a:rect l="l" t="t" r="r" b="b"/>
            <a:pathLst>
              <a:path w="2284095" h="356869">
                <a:moveTo>
                  <a:pt x="0" y="0"/>
                </a:moveTo>
                <a:lnTo>
                  <a:pt x="2283663" y="0"/>
                </a:lnTo>
                <a:lnTo>
                  <a:pt x="2283663" y="356577"/>
                </a:lnTo>
                <a:lnTo>
                  <a:pt x="0" y="3565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66620" y="819780"/>
            <a:ext cx="3436620" cy="521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>
              <a:lnSpc>
                <a:spcPct val="100000"/>
              </a:lnSpc>
            </a:pPr>
            <a:r>
              <a:rPr sz="1600" b="1" spc="-5" dirty="0">
                <a:solidFill>
                  <a:srgbClr val="F8941D"/>
                </a:solidFill>
                <a:latin typeface="Arial"/>
                <a:cs typeface="Arial"/>
              </a:rPr>
              <a:t>VMware</a:t>
            </a:r>
            <a:r>
              <a:rPr sz="1600" b="1" spc="-90" dirty="0">
                <a:solidFill>
                  <a:srgbClr val="F8941D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8941D"/>
                </a:solidFill>
                <a:latin typeface="Arial"/>
                <a:cs typeface="Arial"/>
              </a:rPr>
              <a:t>Applications</a:t>
            </a:r>
            <a:endParaRPr sz="1600">
              <a:latin typeface="Arial"/>
              <a:cs typeface="Arial"/>
            </a:endParaRPr>
          </a:p>
          <a:p>
            <a:pPr marL="13970">
              <a:lnSpc>
                <a:spcPts val="1639"/>
              </a:lnSpc>
              <a:spcBef>
                <a:spcPts val="565"/>
              </a:spcBef>
            </a:pPr>
            <a:r>
              <a:rPr sz="1400" spc="-5" dirty="0">
                <a:solidFill>
                  <a:srgbClr val="820024"/>
                </a:solidFill>
                <a:latin typeface="Arial"/>
                <a:cs typeface="Arial"/>
              </a:rPr>
              <a:t>•  </a:t>
            </a:r>
            <a:r>
              <a:rPr sz="1400" spc="-5" dirty="0">
                <a:latin typeface="Arial"/>
                <a:cs typeface="Arial"/>
              </a:rPr>
              <a:t>vCenter Server 4.0, 4.1,</a:t>
            </a:r>
            <a:r>
              <a:rPr sz="1400" spc="1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5.0,5.1,5.5</a:t>
            </a:r>
            <a:endParaRPr sz="1400">
              <a:latin typeface="Arial"/>
              <a:cs typeface="Arial"/>
            </a:endParaRPr>
          </a:p>
          <a:p>
            <a:pPr marL="13970">
              <a:lnSpc>
                <a:spcPts val="1639"/>
              </a:lnSpc>
            </a:pPr>
            <a:r>
              <a:rPr sz="1400" spc="-5" dirty="0">
                <a:solidFill>
                  <a:srgbClr val="820024"/>
                </a:solidFill>
                <a:latin typeface="Arial"/>
                <a:cs typeface="Arial"/>
              </a:rPr>
              <a:t>•  </a:t>
            </a:r>
            <a:r>
              <a:rPr sz="1400" spc="-5" dirty="0">
                <a:latin typeface="Arial"/>
                <a:cs typeface="Arial"/>
              </a:rPr>
              <a:t>vCloud Director 1.0, 1.5, 5.1 &amp;</a:t>
            </a:r>
            <a:r>
              <a:rPr sz="1400" spc="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5.5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sz="1400" spc="-5" dirty="0">
                <a:latin typeface="Arial"/>
                <a:cs typeface="Arial"/>
              </a:rPr>
              <a:t>vCloud Automation Center 5.1,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5.2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sz="1400" spc="-5" dirty="0">
                <a:latin typeface="Arial"/>
                <a:cs typeface="Arial"/>
              </a:rPr>
              <a:t>vCenter Update Manager  4.1, 5.0 &amp;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5.1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sz="1400" spc="-5" dirty="0">
                <a:latin typeface="Arial"/>
                <a:cs typeface="Arial"/>
              </a:rPr>
              <a:t>vCenter Chargeback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2.0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ts val="1639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sz="1400" spc="-5" dirty="0">
                <a:latin typeface="Arial"/>
                <a:cs typeface="Arial"/>
              </a:rPr>
              <a:t>vCenter Configuration Manager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5.5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ts val="1639"/>
              </a:lnSpc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sz="1400" spc="-5" dirty="0">
                <a:latin typeface="Arial"/>
                <a:cs typeface="Arial"/>
              </a:rPr>
              <a:t>vCenter Operations Manager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Package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sz="1400" spc="-5" dirty="0">
                <a:latin typeface="Arial"/>
                <a:cs typeface="Arial"/>
              </a:rPr>
              <a:t>vCenter Orchestrator Multinode 5.0 &amp;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5.1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sz="1400" spc="-5" dirty="0">
                <a:latin typeface="Arial"/>
                <a:cs typeface="Arial"/>
              </a:rPr>
              <a:t>vSphere Auto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Deploy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sz="1400" spc="-5" dirty="0">
                <a:latin typeface="Arial"/>
                <a:cs typeface="Arial"/>
              </a:rPr>
              <a:t>VMware Service Manager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9.1</a:t>
            </a:r>
            <a:endParaRPr sz="1400">
              <a:latin typeface="Arial"/>
              <a:cs typeface="Arial"/>
            </a:endParaRPr>
          </a:p>
          <a:p>
            <a:pPr marL="185420" indent="-171450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6055" algn="l"/>
              </a:tabLst>
            </a:pPr>
            <a:r>
              <a:rPr sz="1400" spc="-5" dirty="0">
                <a:latin typeface="Arial"/>
                <a:cs typeface="Arial"/>
              </a:rPr>
              <a:t>VMware Service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Elasticity</a:t>
            </a:r>
            <a:endParaRPr sz="1400">
              <a:latin typeface="Arial"/>
              <a:cs typeface="Arial"/>
            </a:endParaRPr>
          </a:p>
          <a:p>
            <a:pPr marL="81915">
              <a:lnSpc>
                <a:spcPct val="100000"/>
              </a:lnSpc>
              <a:spcBef>
                <a:spcPts val="1175"/>
              </a:spcBef>
            </a:pPr>
            <a:r>
              <a:rPr sz="1600" b="1" spc="-5" dirty="0">
                <a:solidFill>
                  <a:srgbClr val="23C4FF"/>
                </a:solidFill>
                <a:latin typeface="Arial"/>
                <a:cs typeface="Arial"/>
              </a:rPr>
              <a:t>Standard</a:t>
            </a:r>
            <a:r>
              <a:rPr sz="1600" b="1" spc="-35" dirty="0">
                <a:solidFill>
                  <a:srgbClr val="23C4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23C4FF"/>
                </a:solidFill>
                <a:latin typeface="Arial"/>
                <a:cs typeface="Arial"/>
              </a:rPr>
              <a:t>Protocols</a:t>
            </a:r>
            <a:endParaRPr sz="16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spcBef>
                <a:spcPts val="16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latin typeface="Arial"/>
                <a:cs typeface="Arial"/>
              </a:rPr>
              <a:t>AMQP /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RabbitMQ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latin typeface="Arial"/>
                <a:cs typeface="Arial"/>
              </a:rPr>
              <a:t>Email (POP3 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SMTP)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latin typeface="Arial"/>
                <a:cs typeface="Arial"/>
              </a:rPr>
              <a:t>HTTP-REST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latin typeface="Arial"/>
                <a:cs typeface="Arial"/>
              </a:rPr>
              <a:t>JDBC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latin typeface="Arial"/>
                <a:cs typeface="Arial"/>
              </a:rPr>
              <a:t>SOAP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latin typeface="Arial"/>
                <a:cs typeface="Arial"/>
              </a:rPr>
              <a:t>SNMP v1, v2c and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v3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ts val="1639"/>
              </a:lnSpc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latin typeface="Arial"/>
                <a:cs typeface="Arial"/>
              </a:rPr>
              <a:t>SQL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latin typeface="Arial"/>
                <a:cs typeface="Arial"/>
              </a:rPr>
              <a:t>SSH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30" dirty="0">
                <a:latin typeface="Arial"/>
                <a:cs typeface="Arial"/>
              </a:rPr>
              <a:t>Telnet</a:t>
            </a:r>
            <a:endParaRPr sz="1400">
              <a:latin typeface="Arial"/>
              <a:cs typeface="Arial"/>
            </a:endParaRPr>
          </a:p>
          <a:p>
            <a:pPr marL="183515" indent="-170815">
              <a:lnSpc>
                <a:spcPct val="100000"/>
              </a:lnSpc>
              <a:spcBef>
                <a:spcPts val="15"/>
              </a:spcBef>
              <a:buClr>
                <a:srgbClr val="820024"/>
              </a:buClr>
              <a:buChar char="•"/>
              <a:tabLst>
                <a:tab pos="184150" algn="l"/>
              </a:tabLst>
            </a:pPr>
            <a:r>
              <a:rPr sz="1400" spc="-5" dirty="0">
                <a:latin typeface="Arial"/>
                <a:cs typeface="Arial"/>
              </a:rPr>
              <a:t>XML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7957" y="145293"/>
            <a:ext cx="833437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Thousands of out of the box workflows &amp;</a:t>
            </a:r>
            <a:r>
              <a:rPr spc="-60" dirty="0"/>
              <a:t> </a:t>
            </a:r>
            <a:r>
              <a:rPr spc="-5" dirty="0"/>
              <a:t>actions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62"/>
            <a:ext cx="12176353" cy="6849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8051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35" y="0"/>
                </a:moveTo>
                <a:lnTo>
                  <a:pt x="11583" y="1534"/>
                </a:lnTo>
                <a:lnTo>
                  <a:pt x="5562" y="5712"/>
                </a:lnTo>
                <a:lnTo>
                  <a:pt x="1494" y="11895"/>
                </a:lnTo>
                <a:lnTo>
                  <a:pt x="0" y="19446"/>
                </a:lnTo>
                <a:lnTo>
                  <a:pt x="0" y="20417"/>
                </a:lnTo>
                <a:lnTo>
                  <a:pt x="1362" y="27968"/>
                </a:lnTo>
                <a:lnTo>
                  <a:pt x="5210" y="34151"/>
                </a:lnTo>
                <a:lnTo>
                  <a:pt x="11187" y="38329"/>
                </a:lnTo>
                <a:lnTo>
                  <a:pt x="18935" y="39864"/>
                </a:lnTo>
                <a:lnTo>
                  <a:pt x="26285" y="38314"/>
                </a:lnTo>
                <a:lnTo>
                  <a:pt x="29572" y="35974"/>
                </a:lnTo>
                <a:lnTo>
                  <a:pt x="10413" y="35974"/>
                </a:lnTo>
                <a:lnTo>
                  <a:pt x="2844" y="29168"/>
                </a:lnTo>
                <a:lnTo>
                  <a:pt x="2844" y="10694"/>
                </a:lnTo>
                <a:lnTo>
                  <a:pt x="10413" y="3888"/>
                </a:lnTo>
                <a:lnTo>
                  <a:pt x="30048" y="3888"/>
                </a:lnTo>
                <a:lnTo>
                  <a:pt x="26682" y="1534"/>
                </a:lnTo>
                <a:lnTo>
                  <a:pt x="18935" y="0"/>
                </a:lnTo>
                <a:close/>
              </a:path>
              <a:path w="38100" h="40004">
                <a:moveTo>
                  <a:pt x="30048" y="3888"/>
                </a:moveTo>
                <a:lnTo>
                  <a:pt x="27457" y="3888"/>
                </a:lnTo>
                <a:lnTo>
                  <a:pt x="35026" y="10694"/>
                </a:lnTo>
                <a:lnTo>
                  <a:pt x="35026" y="29168"/>
                </a:lnTo>
                <a:lnTo>
                  <a:pt x="27457" y="35974"/>
                </a:lnTo>
                <a:lnTo>
                  <a:pt x="29572" y="35974"/>
                </a:lnTo>
                <a:lnTo>
                  <a:pt x="32302" y="34030"/>
                </a:lnTo>
                <a:lnTo>
                  <a:pt x="36366" y="27558"/>
                </a:lnTo>
                <a:lnTo>
                  <a:pt x="37858" y="19446"/>
                </a:lnTo>
                <a:lnTo>
                  <a:pt x="36498" y="11895"/>
                </a:lnTo>
                <a:lnTo>
                  <a:pt x="32654" y="5712"/>
                </a:lnTo>
                <a:lnTo>
                  <a:pt x="30048" y="3888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9328" y="6458896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9" y="0"/>
                </a:moveTo>
                <a:lnTo>
                  <a:pt x="952" y="0"/>
                </a:lnTo>
                <a:lnTo>
                  <a:pt x="0" y="966"/>
                </a:lnTo>
                <a:lnTo>
                  <a:pt x="0" y="18360"/>
                </a:lnTo>
                <a:lnTo>
                  <a:pt x="952" y="19326"/>
                </a:lnTo>
                <a:lnTo>
                  <a:pt x="3797" y="19326"/>
                </a:lnTo>
                <a:lnTo>
                  <a:pt x="4737" y="18360"/>
                </a:lnTo>
                <a:lnTo>
                  <a:pt x="4737" y="13529"/>
                </a:lnTo>
                <a:lnTo>
                  <a:pt x="13030" y="13529"/>
                </a:lnTo>
                <a:lnTo>
                  <a:pt x="12318" y="12562"/>
                </a:lnTo>
                <a:lnTo>
                  <a:pt x="14224" y="11596"/>
                </a:lnTo>
                <a:lnTo>
                  <a:pt x="16116" y="9663"/>
                </a:lnTo>
                <a:lnTo>
                  <a:pt x="4737" y="9663"/>
                </a:lnTo>
                <a:lnTo>
                  <a:pt x="4737" y="3864"/>
                </a:lnTo>
                <a:lnTo>
                  <a:pt x="15640" y="3864"/>
                </a:lnTo>
                <a:lnTo>
                  <a:pt x="15163" y="2898"/>
                </a:lnTo>
                <a:lnTo>
                  <a:pt x="13271" y="966"/>
                </a:lnTo>
                <a:lnTo>
                  <a:pt x="11379" y="0"/>
                </a:lnTo>
                <a:close/>
              </a:path>
              <a:path w="16510" h="19685">
                <a:moveTo>
                  <a:pt x="13030" y="13529"/>
                </a:moveTo>
                <a:lnTo>
                  <a:pt x="7581" y="13529"/>
                </a:lnTo>
                <a:lnTo>
                  <a:pt x="11379" y="18360"/>
                </a:lnTo>
                <a:lnTo>
                  <a:pt x="12318" y="19326"/>
                </a:lnTo>
                <a:lnTo>
                  <a:pt x="14224" y="19326"/>
                </a:lnTo>
                <a:lnTo>
                  <a:pt x="15163" y="18360"/>
                </a:lnTo>
                <a:lnTo>
                  <a:pt x="15163" y="16427"/>
                </a:lnTo>
                <a:lnTo>
                  <a:pt x="13030" y="13529"/>
                </a:lnTo>
                <a:close/>
              </a:path>
              <a:path w="16510" h="19685">
                <a:moveTo>
                  <a:pt x="15640" y="3864"/>
                </a:moveTo>
                <a:lnTo>
                  <a:pt x="10426" y="3864"/>
                </a:lnTo>
                <a:lnTo>
                  <a:pt x="11379" y="4831"/>
                </a:lnTo>
                <a:lnTo>
                  <a:pt x="11379" y="8696"/>
                </a:lnTo>
                <a:lnTo>
                  <a:pt x="10426" y="9663"/>
                </a:lnTo>
                <a:lnTo>
                  <a:pt x="16116" y="9663"/>
                </a:lnTo>
                <a:lnTo>
                  <a:pt x="16116" y="4831"/>
                </a:lnTo>
                <a:lnTo>
                  <a:pt x="15640" y="3864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4165" y="521141"/>
            <a:ext cx="268922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0" dirty="0"/>
              <a:t>In</a:t>
            </a:r>
            <a:r>
              <a:rPr sz="3600" spc="-5" dirty="0"/>
              <a:t>tr</a:t>
            </a:r>
            <a:r>
              <a:rPr sz="3600" spc="-10" dirty="0"/>
              <a:t>odu</a:t>
            </a:r>
            <a:r>
              <a:rPr sz="3600" spc="-5" dirty="0"/>
              <a:t>ct</a:t>
            </a:r>
            <a:r>
              <a:rPr sz="3600" spc="-10" dirty="0"/>
              <a:t>io</a:t>
            </a:r>
            <a:r>
              <a:rPr sz="3600" spc="-5" dirty="0"/>
              <a:t>n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3182835" y="2536326"/>
            <a:ext cx="48641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b="1" spc="-5" dirty="0" smtClean="0">
                <a:solidFill>
                  <a:srgbClr val="333333"/>
                </a:solidFill>
                <a:latin typeface="Arial"/>
                <a:cs typeface="Arial"/>
              </a:rPr>
              <a:t>Naveen Kumar</a:t>
            </a:r>
            <a:r>
              <a:rPr sz="1600" b="1" spc="-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– </a:t>
            </a:r>
            <a:r>
              <a:rPr lang="en-US" sz="1600" b="1" spc="-5" dirty="0" smtClean="0">
                <a:solidFill>
                  <a:srgbClr val="003D79"/>
                </a:solidFill>
                <a:latin typeface="Arial"/>
                <a:cs typeface="Arial"/>
              </a:rPr>
              <a:t>Consultant</a:t>
            </a:r>
            <a:r>
              <a:rPr sz="1600" b="1" spc="-15" dirty="0" smtClean="0">
                <a:solidFill>
                  <a:srgbClr val="003D79"/>
                </a:solidFill>
                <a:latin typeface="Arial"/>
                <a:cs typeface="Arial"/>
              </a:rPr>
              <a:t>,</a:t>
            </a:r>
            <a:r>
              <a:rPr sz="1600" b="1" spc="15" dirty="0" smtClean="0">
                <a:solidFill>
                  <a:srgbClr val="003D79"/>
                </a:solidFill>
                <a:latin typeface="Arial"/>
                <a:cs typeface="Arial"/>
              </a:rPr>
              <a:t> </a:t>
            </a:r>
            <a:r>
              <a:rPr lang="en-US" sz="1600" b="1" spc="-5" dirty="0" smtClean="0">
                <a:solidFill>
                  <a:srgbClr val="003D79"/>
                </a:solidFill>
                <a:latin typeface="Arial"/>
                <a:cs typeface="Arial"/>
              </a:rPr>
              <a:t>Capgemini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4402" y="5224827"/>
            <a:ext cx="517334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333333"/>
                </a:solidFill>
                <a:latin typeface="Arial"/>
                <a:cs typeface="Arial"/>
              </a:rPr>
              <a:t>“My Job is to make automation easier for</a:t>
            </a:r>
            <a:r>
              <a:rPr sz="2000" spc="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Arial"/>
                <a:cs typeface="Arial"/>
              </a:rPr>
              <a:t>you”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" y="6173463"/>
            <a:ext cx="2219325" cy="590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2" y="1828800"/>
            <a:ext cx="1789232" cy="2504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52150"/>
            <a:ext cx="406146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vSphere</a:t>
            </a:r>
            <a:r>
              <a:rPr sz="3600" spc="-90" dirty="0"/>
              <a:t> </a:t>
            </a:r>
            <a:r>
              <a:rPr sz="3600" spc="-5" dirty="0"/>
              <a:t>PowerCLI</a:t>
            </a:r>
            <a:endParaRPr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35" y="110280"/>
            <a:ext cx="438721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 - QUICK</a:t>
            </a:r>
            <a:r>
              <a:rPr spc="-65" dirty="0"/>
              <a:t> </a:t>
            </a:r>
            <a:r>
              <a:rPr spc="-35" dirty="0"/>
              <a:t>FACTS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9791" y="929782"/>
            <a:ext cx="3185795" cy="433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r>
              <a:rPr sz="2000" spc="-6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717074"/>
                </a:solidFill>
                <a:latin typeface="Arial"/>
                <a:cs typeface="Arial"/>
              </a:rPr>
              <a:t>Technology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4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Scripting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</a:t>
            </a:r>
            <a:r>
              <a:rPr sz="2000" spc="-40" dirty="0">
                <a:solidFill>
                  <a:srgbClr val="717074"/>
                </a:solidFill>
                <a:latin typeface="Arial"/>
                <a:cs typeface="Arial"/>
              </a:rPr>
              <a:t>Target</a:t>
            </a:r>
            <a:r>
              <a:rPr sz="20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vSphere</a:t>
            </a:r>
            <a:r>
              <a:rPr sz="1800" spc="-1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Administrator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r>
              <a:rPr sz="18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Specialist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AA9AC"/>
              </a:buClr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Particularly good for…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Quick Administrative</a:t>
            </a:r>
            <a:r>
              <a:rPr sz="1800" spc="-10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tasks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Fire and</a:t>
            </a:r>
            <a:r>
              <a:rPr sz="1800" spc="-6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fix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Reporting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635"/>
              </a:spcBef>
              <a:buClr>
                <a:srgbClr val="AAA9AC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Prototyping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80659" y="765238"/>
            <a:ext cx="6200228" cy="4649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80" y="69055"/>
            <a:ext cx="355981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 -</a:t>
            </a:r>
            <a:r>
              <a:rPr spc="-60" dirty="0"/>
              <a:t> </a:t>
            </a:r>
            <a:r>
              <a:rPr spc="-5" dirty="0"/>
              <a:t>Overview</a:t>
            </a:r>
          </a:p>
        </p:txBody>
      </p:sp>
      <p:sp>
        <p:nvSpPr>
          <p:cNvPr id="3" name="object 3"/>
          <p:cNvSpPr/>
          <p:nvPr/>
        </p:nvSpPr>
        <p:spPr>
          <a:xfrm>
            <a:off x="1720735" y="5365865"/>
            <a:ext cx="8636927" cy="972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60219" y="743071"/>
            <a:ext cx="7961630" cy="5487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5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1800" spc="-405" dirty="0">
                <a:solidFill>
                  <a:srgbClr val="00709E"/>
                </a:solidFill>
                <a:latin typeface="Times New Roman"/>
                <a:cs typeface="Times New Roman"/>
              </a:rPr>
              <a:t>                     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PowerCLI</a:t>
            </a:r>
            <a:r>
              <a:rPr sz="1600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Overview</a:t>
            </a:r>
            <a:endParaRPr sz="16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00709E"/>
              </a:buClr>
              <a:buSzPct val="109375"/>
              <a:buChar char="•"/>
              <a:tabLst>
                <a:tab pos="507365" algn="l"/>
                <a:tab pos="508000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Integrated into Windows</a:t>
            </a:r>
            <a:r>
              <a:rPr sz="1600" spc="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PowerShell</a:t>
            </a:r>
            <a:endParaRPr sz="1600">
              <a:latin typeface="Arial"/>
              <a:cs typeface="Arial"/>
            </a:endParaRPr>
          </a:p>
          <a:p>
            <a:pPr marL="740410" lvl="1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Designed towards </a:t>
            </a:r>
            <a:r>
              <a:rPr sz="1600" b="1" spc="-5" dirty="0">
                <a:solidFill>
                  <a:srgbClr val="848387"/>
                </a:solidFill>
                <a:latin typeface="Arial"/>
                <a:cs typeface="Arial"/>
              </a:rPr>
              <a:t>system administrators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not</a:t>
            </a:r>
            <a:r>
              <a:rPr sz="1600" spc="9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developers</a:t>
            </a:r>
            <a:endParaRPr sz="1600">
              <a:latin typeface="Arial"/>
              <a:cs typeface="Arial"/>
            </a:endParaRPr>
          </a:p>
          <a:p>
            <a:pPr marL="740410" lvl="1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Installed by default from Windows 2008/2012 Windows</a:t>
            </a:r>
            <a:r>
              <a:rPr sz="1600" spc="8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  <a:p>
            <a:pPr marL="969010" lvl="2" indent="-182880">
              <a:lnSpc>
                <a:spcPct val="100000"/>
              </a:lnSpc>
              <a:spcBef>
                <a:spcPts val="495"/>
              </a:spcBef>
              <a:buClr>
                <a:srgbClr val="00709E"/>
              </a:buClr>
              <a:buSzPct val="107142"/>
              <a:buChar char="•"/>
              <a:tabLst>
                <a:tab pos="969644" algn="l"/>
              </a:tabLst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(XP/2003 requires</a:t>
            </a:r>
            <a:r>
              <a:rPr sz="14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download)</a:t>
            </a:r>
            <a:endParaRPr sz="1400">
              <a:latin typeface="Arial"/>
              <a:cs typeface="Arial"/>
            </a:endParaRPr>
          </a:p>
          <a:p>
            <a:pPr marL="740410" lvl="1" indent="-182245">
              <a:lnSpc>
                <a:spcPct val="100000"/>
              </a:lnSpc>
              <a:spcBef>
                <a:spcPts val="39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Extending the existing PowerShell knowledge of Windows</a:t>
            </a:r>
            <a:r>
              <a:rPr sz="1600" spc="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Admin</a:t>
            </a:r>
            <a:endParaRPr sz="1600">
              <a:latin typeface="Arial"/>
              <a:cs typeface="Arial"/>
            </a:endParaRPr>
          </a:p>
          <a:p>
            <a:pPr marL="740410" lvl="1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Easily integrated with other Microsoft, VMware and </a:t>
            </a:r>
            <a:r>
              <a:rPr sz="1600" dirty="0">
                <a:solidFill>
                  <a:srgbClr val="717074"/>
                </a:solidFill>
                <a:latin typeface="Arial"/>
                <a:cs typeface="Arial"/>
              </a:rPr>
              <a:t>3</a:t>
            </a:r>
            <a:r>
              <a:rPr sz="1575" baseline="26455" dirty="0">
                <a:solidFill>
                  <a:srgbClr val="848387"/>
                </a:solidFill>
                <a:latin typeface="Arial"/>
                <a:cs typeface="Arial"/>
              </a:rPr>
              <a:t>rd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Party</a:t>
            </a:r>
            <a:r>
              <a:rPr sz="1600" spc="1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Snapins</a:t>
            </a:r>
            <a:endParaRPr sz="16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75"/>
              </a:spcBef>
              <a:buClr>
                <a:srgbClr val="00709E"/>
              </a:buClr>
              <a:buSzPct val="109375"/>
              <a:buChar char="•"/>
              <a:tabLst>
                <a:tab pos="507365" algn="l"/>
                <a:tab pos="508000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PowerCLI is a </a:t>
            </a:r>
            <a:r>
              <a:rPr sz="1600" b="1" spc="-5" dirty="0">
                <a:solidFill>
                  <a:srgbClr val="848387"/>
                </a:solidFill>
                <a:latin typeface="Arial"/>
                <a:cs typeface="Arial"/>
              </a:rPr>
              <a:t>free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product containing over 410+ cmdlets (PowerShell</a:t>
            </a:r>
            <a:r>
              <a:rPr sz="1600" spc="17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Commands)</a:t>
            </a:r>
            <a:endParaRPr sz="16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675"/>
              </a:spcBef>
              <a:buClr>
                <a:srgbClr val="00709E"/>
              </a:buClr>
              <a:buSzPct val="109375"/>
              <a:buChar char="•"/>
              <a:tabLst>
                <a:tab pos="507365" algn="l"/>
                <a:tab pos="508000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Manage every public aspect</a:t>
            </a:r>
            <a:r>
              <a:rPr sz="16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of:</a:t>
            </a:r>
            <a:endParaRPr sz="1600">
              <a:latin typeface="Arial"/>
              <a:cs typeface="Arial"/>
            </a:endParaRPr>
          </a:p>
          <a:p>
            <a:pPr marL="740410" lvl="1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VMware</a:t>
            </a:r>
            <a:r>
              <a:rPr sz="1600" spc="-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vSphere</a:t>
            </a:r>
            <a:endParaRPr sz="1600">
              <a:latin typeface="Arial"/>
              <a:cs typeface="Arial"/>
            </a:endParaRPr>
          </a:p>
          <a:p>
            <a:pPr marL="740410" lvl="1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VMware vCenter</a:t>
            </a:r>
            <a:r>
              <a:rPr sz="1600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  <a:p>
            <a:pPr marL="740410" lvl="1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VMware vCloud Director (PowerCLI 5.0.1</a:t>
            </a:r>
            <a:r>
              <a:rPr sz="1600" spc="7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onwards)</a:t>
            </a:r>
            <a:endParaRPr sz="1600">
              <a:latin typeface="Arial"/>
              <a:cs typeface="Arial"/>
            </a:endParaRPr>
          </a:p>
          <a:p>
            <a:pPr marL="740410" lvl="1" indent="-182245">
              <a:lnSpc>
                <a:spcPct val="100000"/>
              </a:lnSpc>
              <a:spcBef>
                <a:spcPts val="4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VMware</a:t>
            </a:r>
            <a:r>
              <a:rPr sz="1600" spc="-7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717074"/>
                </a:solidFill>
                <a:latin typeface="Arial"/>
                <a:cs typeface="Arial"/>
              </a:rPr>
              <a:t>View</a:t>
            </a:r>
            <a:endParaRPr sz="1600">
              <a:latin typeface="Arial"/>
              <a:cs typeface="Arial"/>
            </a:endParaRPr>
          </a:p>
          <a:p>
            <a:pPr marL="740410" lvl="1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VMware Update</a:t>
            </a:r>
            <a:r>
              <a:rPr sz="1600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Manager</a:t>
            </a:r>
            <a:endParaRPr sz="1600">
              <a:latin typeface="Arial"/>
              <a:cs typeface="Arial"/>
            </a:endParaRPr>
          </a:p>
          <a:p>
            <a:pPr marL="740410" lvl="1" indent="-182245">
              <a:lnSpc>
                <a:spcPct val="100000"/>
              </a:lnSpc>
              <a:spcBef>
                <a:spcPts val="375"/>
              </a:spcBef>
              <a:buClr>
                <a:srgbClr val="00709E"/>
              </a:buClr>
              <a:buSzPct val="109375"/>
              <a:buChar char="•"/>
              <a:tabLst>
                <a:tab pos="74104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vSphere Site Recovery Manager (New in 5.5</a:t>
            </a:r>
            <a:r>
              <a:rPr sz="1600" spc="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R2)</a:t>
            </a:r>
            <a:endParaRPr sz="1600">
              <a:latin typeface="Arial"/>
              <a:cs typeface="Arial"/>
            </a:endParaRPr>
          </a:p>
          <a:p>
            <a:pPr marL="2035810" marR="815975" indent="-809625">
              <a:lnSpc>
                <a:spcPct val="136200"/>
              </a:lnSpc>
              <a:spcBef>
                <a:spcPts val="955"/>
              </a:spcBef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PowerCLI is backward compatible all the way to  ESX 4.1 U3 / 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Virtual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Center 4.1 U3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195636"/>
            <a:ext cx="622998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 Command sets</a:t>
            </a:r>
            <a:r>
              <a:rPr spc="-30" dirty="0"/>
              <a:t> </a:t>
            </a:r>
            <a:r>
              <a:rPr spc="-15" dirty="0"/>
              <a:t>(Snap-in’s)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6323" y="826308"/>
            <a:ext cx="4540250" cy="5051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50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2400" spc="-550" dirty="0">
                <a:solidFill>
                  <a:srgbClr val="00709E"/>
                </a:solidFill>
                <a:latin typeface="Times New Roman"/>
                <a:cs typeface="Times New Roman"/>
              </a:rPr>
              <a:t>             </a:t>
            </a:r>
            <a:r>
              <a:rPr sz="2100" b="1" spc="-10" dirty="0">
                <a:solidFill>
                  <a:srgbClr val="717074"/>
                </a:solidFill>
                <a:latin typeface="Arial"/>
                <a:cs typeface="Arial"/>
              </a:rPr>
              <a:t>Core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5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Managing vSphere and</a:t>
            </a:r>
            <a:r>
              <a:rPr sz="2100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SRM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400" spc="-550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2400" spc="-550" dirty="0">
                <a:solidFill>
                  <a:srgbClr val="00709E"/>
                </a:solidFill>
                <a:latin typeface="Times New Roman"/>
                <a:cs typeface="Times New Roman"/>
              </a:rPr>
              <a:t>              </a:t>
            </a:r>
            <a:r>
              <a:rPr sz="2100" b="1" spc="-5" dirty="0">
                <a:solidFill>
                  <a:srgbClr val="717074"/>
                </a:solidFill>
                <a:latin typeface="Arial"/>
                <a:cs typeface="Arial"/>
              </a:rPr>
              <a:t>Image</a:t>
            </a:r>
            <a:r>
              <a:rPr sz="2100" b="1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717074"/>
                </a:solidFill>
                <a:latin typeface="Arial"/>
                <a:cs typeface="Arial"/>
              </a:rPr>
              <a:t>Builder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5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sz="2100" spc="-10" dirty="0">
                <a:solidFill>
                  <a:srgbClr val="717074"/>
                </a:solidFill>
                <a:latin typeface="Arial"/>
                <a:cs typeface="Arial"/>
              </a:rPr>
              <a:t>Working </a:t>
            </a: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with Image</a:t>
            </a:r>
            <a:r>
              <a:rPr sz="21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Profiles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400" spc="-550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2400" spc="-550" dirty="0">
                <a:solidFill>
                  <a:srgbClr val="00709E"/>
                </a:solidFill>
                <a:latin typeface="Times New Roman"/>
                <a:cs typeface="Times New Roman"/>
              </a:rPr>
              <a:t>              </a:t>
            </a:r>
            <a:r>
              <a:rPr sz="2100" b="1" spc="-5" dirty="0">
                <a:solidFill>
                  <a:srgbClr val="717074"/>
                </a:solidFill>
                <a:latin typeface="Arial"/>
                <a:cs typeface="Arial"/>
              </a:rPr>
              <a:t>Auto</a:t>
            </a:r>
            <a:r>
              <a:rPr sz="2100" b="1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717074"/>
                </a:solidFill>
                <a:latin typeface="Arial"/>
                <a:cs typeface="Arial"/>
              </a:rPr>
              <a:t>Deploy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5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Deploying ESXi via</a:t>
            </a:r>
            <a:r>
              <a:rPr sz="2100" spc="-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PXE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400" spc="-550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2400" spc="-550" dirty="0">
                <a:solidFill>
                  <a:srgbClr val="00709E"/>
                </a:solidFill>
                <a:latin typeface="Times New Roman"/>
                <a:cs typeface="Times New Roman"/>
              </a:rPr>
              <a:t>            </a:t>
            </a:r>
            <a:r>
              <a:rPr sz="2400" spc="-540" dirty="0">
                <a:solidFill>
                  <a:srgbClr val="00709E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717074"/>
                </a:solidFill>
                <a:latin typeface="Arial"/>
                <a:cs typeface="Arial"/>
              </a:rPr>
              <a:t>License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14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sz="2100" spc="-10" dirty="0">
                <a:solidFill>
                  <a:srgbClr val="717074"/>
                </a:solidFill>
                <a:latin typeface="Arial"/>
                <a:cs typeface="Arial"/>
              </a:rPr>
              <a:t>Working </a:t>
            </a: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with vSphere</a:t>
            </a:r>
            <a:r>
              <a:rPr sz="21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Licensing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spc="-550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2400" spc="-550" dirty="0">
                <a:solidFill>
                  <a:srgbClr val="00709E"/>
                </a:solidFill>
                <a:latin typeface="Times New Roman"/>
                <a:cs typeface="Times New Roman"/>
              </a:rPr>
              <a:t>            </a:t>
            </a:r>
            <a:r>
              <a:rPr sz="2400" spc="-545" dirty="0">
                <a:solidFill>
                  <a:srgbClr val="00709E"/>
                </a:solidFill>
                <a:latin typeface="Times New Roman"/>
                <a:cs typeface="Times New Roman"/>
              </a:rPr>
              <a:t> </a:t>
            </a:r>
            <a:r>
              <a:rPr sz="2100" b="1" spc="-10" dirty="0">
                <a:solidFill>
                  <a:srgbClr val="717074"/>
                </a:solidFill>
                <a:latin typeface="Arial"/>
                <a:cs typeface="Arial"/>
              </a:rPr>
              <a:t>Cloud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5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vCloud Director</a:t>
            </a:r>
            <a:r>
              <a:rPr sz="21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Providers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spc="-550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2400" spc="-550" dirty="0">
                <a:solidFill>
                  <a:srgbClr val="00709E"/>
                </a:solidFill>
                <a:latin typeface="Times New Roman"/>
                <a:cs typeface="Times New Roman"/>
              </a:rPr>
              <a:t>             </a:t>
            </a:r>
            <a:r>
              <a:rPr sz="2100" b="1" spc="-30" dirty="0">
                <a:solidFill>
                  <a:srgbClr val="717074"/>
                </a:solidFill>
                <a:latin typeface="Arial"/>
                <a:cs typeface="Arial"/>
              </a:rPr>
              <a:t>Tenant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5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vCloud Director</a:t>
            </a:r>
            <a:r>
              <a:rPr sz="2100" spc="-8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100" spc="-35" dirty="0">
                <a:solidFill>
                  <a:srgbClr val="717074"/>
                </a:solidFill>
                <a:latin typeface="Arial"/>
                <a:cs typeface="Arial"/>
              </a:rPr>
              <a:t>Tenants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spc="-550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2400" spc="-550" dirty="0">
                <a:solidFill>
                  <a:srgbClr val="00709E"/>
                </a:solidFill>
                <a:latin typeface="Times New Roman"/>
                <a:cs typeface="Times New Roman"/>
              </a:rPr>
              <a:t>           </a:t>
            </a:r>
            <a:r>
              <a:rPr sz="2400" spc="-505" dirty="0">
                <a:solidFill>
                  <a:srgbClr val="00709E"/>
                </a:solidFill>
                <a:latin typeface="Times New Roman"/>
                <a:cs typeface="Times New Roman"/>
              </a:rPr>
              <a:t> </a:t>
            </a:r>
            <a:r>
              <a:rPr sz="2100" b="1" spc="-5" dirty="0">
                <a:solidFill>
                  <a:srgbClr val="717074"/>
                </a:solidFill>
                <a:latin typeface="Arial"/>
                <a:cs typeface="Arial"/>
              </a:rPr>
              <a:t>VDS</a:t>
            </a:r>
            <a:endParaRPr sz="2100">
              <a:latin typeface="Arial"/>
              <a:cs typeface="Arial"/>
            </a:endParaRPr>
          </a:p>
          <a:p>
            <a:pPr marL="740410" indent="-182245">
              <a:lnSpc>
                <a:spcPct val="100000"/>
              </a:lnSpc>
              <a:spcBef>
                <a:spcPts val="114"/>
              </a:spcBef>
              <a:buClr>
                <a:srgbClr val="00709E"/>
              </a:buClr>
              <a:buSzPct val="109523"/>
              <a:buChar char="•"/>
              <a:tabLst>
                <a:tab pos="741045" algn="l"/>
              </a:tabLst>
            </a:pPr>
            <a:r>
              <a:rPr sz="2100" spc="-5" dirty="0">
                <a:solidFill>
                  <a:srgbClr val="717074"/>
                </a:solidFill>
                <a:latin typeface="Arial"/>
                <a:cs typeface="Arial"/>
              </a:rPr>
              <a:t>vSphere Distributed Switches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34491" y="2022792"/>
            <a:ext cx="2227719" cy="222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73391" y="960125"/>
            <a:ext cx="1180406" cy="1122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1032" y="3803070"/>
            <a:ext cx="1163781" cy="1122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665424" y="4170558"/>
            <a:ext cx="4997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765">
              <a:lnSpc>
                <a:spcPts val="14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Image  Builder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4302" y="3869571"/>
            <a:ext cx="1184563" cy="1118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01548" y="4316812"/>
            <a:ext cx="855344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Auto</a:t>
            </a:r>
            <a:r>
              <a:rPr sz="1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42271" y="2294315"/>
            <a:ext cx="1180406" cy="11305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59041" y="2748501"/>
            <a:ext cx="55054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License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27617" y="943499"/>
            <a:ext cx="1213657" cy="1138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357400" y="1320729"/>
            <a:ext cx="558800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9209">
              <a:lnSpc>
                <a:spcPts val="14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vCloud  Director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18119" y="4222864"/>
            <a:ext cx="1147156" cy="1142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43762" y="4602003"/>
            <a:ext cx="49974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 marR="5080" indent="-8890">
              <a:lnSpc>
                <a:spcPts val="14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vCloud  </a:t>
            </a:r>
            <a:r>
              <a:rPr sz="1200" spc="-14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enan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67551" y="2364972"/>
            <a:ext cx="1151312" cy="11388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69500" y="2648946"/>
            <a:ext cx="75311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14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vSphere  Distributed  Switch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68984" y="1583575"/>
            <a:ext cx="985057" cy="685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656503" y="1194605"/>
            <a:ext cx="615315" cy="967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" marR="8255" algn="ctr">
              <a:lnSpc>
                <a:spcPts val="14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vSphere  Core</a:t>
            </a:r>
            <a:endParaRPr sz="1200">
              <a:latin typeface="Arial"/>
              <a:cs typeface="Arial"/>
            </a:endParaRPr>
          </a:p>
          <a:p>
            <a:pPr marL="12065" marR="5080" indent="-635" algn="ctr">
              <a:lnSpc>
                <a:spcPts val="1300"/>
              </a:lnSpc>
              <a:spcBef>
                <a:spcPts val="869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Site  Recovery  Manager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108667"/>
            <a:ext cx="494030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Where does PowerCLI fit in</a:t>
            </a:r>
            <a:r>
              <a:rPr spc="-60" dirty="0"/>
              <a:t> </a:t>
            </a:r>
            <a:r>
              <a:rPr spc="-5"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1664436" y="1153680"/>
            <a:ext cx="2244737" cy="1628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04017" y="4074337"/>
            <a:ext cx="2661145" cy="2651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96504" y="830176"/>
            <a:ext cx="282702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vSphere Client / </a:t>
            </a:r>
            <a:r>
              <a:rPr sz="1800" spc="-15" dirty="0">
                <a:solidFill>
                  <a:srgbClr val="717074"/>
                </a:solidFill>
                <a:latin typeface="Arial"/>
                <a:cs typeface="Arial"/>
              </a:rPr>
              <a:t>Web</a:t>
            </a:r>
            <a:r>
              <a:rPr sz="1800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Client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80682" y="1153680"/>
            <a:ext cx="3224301" cy="1628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65694" y="827902"/>
            <a:ext cx="10287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PowerCLI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54668" y="2853969"/>
            <a:ext cx="356870" cy="713740"/>
          </a:xfrm>
          <a:custGeom>
            <a:avLst/>
            <a:gdLst/>
            <a:ahLst/>
            <a:cxnLst/>
            <a:rect l="l" t="t" r="r" b="b"/>
            <a:pathLst>
              <a:path w="356869" h="713739">
                <a:moveTo>
                  <a:pt x="356819" y="535127"/>
                </a:moveTo>
                <a:lnTo>
                  <a:pt x="0" y="535127"/>
                </a:lnTo>
                <a:lnTo>
                  <a:pt x="178409" y="713511"/>
                </a:lnTo>
                <a:lnTo>
                  <a:pt x="356819" y="535127"/>
                </a:lnTo>
                <a:close/>
              </a:path>
              <a:path w="356869" h="713739">
                <a:moveTo>
                  <a:pt x="267614" y="0"/>
                </a:moveTo>
                <a:lnTo>
                  <a:pt x="89204" y="0"/>
                </a:lnTo>
                <a:lnTo>
                  <a:pt x="89204" y="535127"/>
                </a:lnTo>
                <a:lnTo>
                  <a:pt x="267614" y="535127"/>
                </a:lnTo>
                <a:lnTo>
                  <a:pt x="267614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4668" y="2853969"/>
            <a:ext cx="356870" cy="713740"/>
          </a:xfrm>
          <a:custGeom>
            <a:avLst/>
            <a:gdLst/>
            <a:ahLst/>
            <a:cxnLst/>
            <a:rect l="l" t="t" r="r" b="b"/>
            <a:pathLst>
              <a:path w="356869" h="713739">
                <a:moveTo>
                  <a:pt x="0" y="535131"/>
                </a:moveTo>
                <a:lnTo>
                  <a:pt x="89205" y="535131"/>
                </a:lnTo>
                <a:lnTo>
                  <a:pt x="89205" y="0"/>
                </a:lnTo>
                <a:lnTo>
                  <a:pt x="267616" y="0"/>
                </a:lnTo>
                <a:lnTo>
                  <a:pt x="267616" y="535131"/>
                </a:lnTo>
                <a:lnTo>
                  <a:pt x="356822" y="535131"/>
                </a:lnTo>
                <a:lnTo>
                  <a:pt x="178411" y="713508"/>
                </a:lnTo>
                <a:lnTo>
                  <a:pt x="0" y="535131"/>
                </a:lnTo>
                <a:close/>
              </a:path>
            </a:pathLst>
          </a:custGeom>
          <a:ln w="25373">
            <a:solidFill>
              <a:srgbClr val="0080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0327" y="3537066"/>
            <a:ext cx="8167255" cy="469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92777" y="3562000"/>
            <a:ext cx="2069871" cy="419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02498" y="3567480"/>
            <a:ext cx="8064182" cy="3688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2498" y="3567480"/>
            <a:ext cx="8064500" cy="368935"/>
          </a:xfrm>
          <a:prstGeom prst="rect">
            <a:avLst/>
          </a:prstGeom>
          <a:ln w="9513">
            <a:solidFill>
              <a:srgbClr val="00A6DC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320"/>
              </a:spcBef>
            </a:pPr>
            <a:r>
              <a:rPr sz="1800" spc="-10" dirty="0">
                <a:solidFill>
                  <a:srgbClr val="717074"/>
                </a:solidFill>
                <a:latin typeface="Arial"/>
                <a:cs typeface="Arial"/>
              </a:rPr>
              <a:t>Virtual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Center</a:t>
            </a:r>
            <a:r>
              <a:rPr sz="1800" spc="-1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APIs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06905" y="2820136"/>
            <a:ext cx="356870" cy="713740"/>
          </a:xfrm>
          <a:custGeom>
            <a:avLst/>
            <a:gdLst/>
            <a:ahLst/>
            <a:cxnLst/>
            <a:rect l="l" t="t" r="r" b="b"/>
            <a:pathLst>
              <a:path w="356870" h="713739">
                <a:moveTo>
                  <a:pt x="356819" y="535139"/>
                </a:moveTo>
                <a:lnTo>
                  <a:pt x="0" y="535139"/>
                </a:lnTo>
                <a:lnTo>
                  <a:pt x="178409" y="713511"/>
                </a:lnTo>
                <a:lnTo>
                  <a:pt x="356819" y="535139"/>
                </a:lnTo>
                <a:close/>
              </a:path>
              <a:path w="356870" h="713739">
                <a:moveTo>
                  <a:pt x="267614" y="0"/>
                </a:moveTo>
                <a:lnTo>
                  <a:pt x="89204" y="0"/>
                </a:lnTo>
                <a:lnTo>
                  <a:pt x="89204" y="535139"/>
                </a:lnTo>
                <a:lnTo>
                  <a:pt x="267614" y="535139"/>
                </a:lnTo>
                <a:lnTo>
                  <a:pt x="267614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06904" y="2820136"/>
            <a:ext cx="356870" cy="713740"/>
          </a:xfrm>
          <a:custGeom>
            <a:avLst/>
            <a:gdLst/>
            <a:ahLst/>
            <a:cxnLst/>
            <a:rect l="l" t="t" r="r" b="b"/>
            <a:pathLst>
              <a:path w="356870" h="713739">
                <a:moveTo>
                  <a:pt x="0" y="535131"/>
                </a:moveTo>
                <a:lnTo>
                  <a:pt x="89205" y="535131"/>
                </a:lnTo>
                <a:lnTo>
                  <a:pt x="89205" y="0"/>
                </a:lnTo>
                <a:lnTo>
                  <a:pt x="267617" y="0"/>
                </a:lnTo>
                <a:lnTo>
                  <a:pt x="267617" y="535131"/>
                </a:lnTo>
                <a:lnTo>
                  <a:pt x="356822" y="535131"/>
                </a:lnTo>
                <a:lnTo>
                  <a:pt x="178411" y="713508"/>
                </a:lnTo>
                <a:lnTo>
                  <a:pt x="0" y="535131"/>
                </a:lnTo>
                <a:close/>
              </a:path>
            </a:pathLst>
          </a:custGeom>
          <a:ln w="25373">
            <a:solidFill>
              <a:srgbClr val="0080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25457" y="1398612"/>
            <a:ext cx="2220950" cy="16918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92741"/>
            <a:ext cx="355981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 -</a:t>
            </a:r>
            <a:r>
              <a:rPr spc="-60" dirty="0"/>
              <a:t> </a:t>
            </a:r>
            <a:r>
              <a:rPr spc="-5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0219" y="743071"/>
            <a:ext cx="5112385" cy="601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5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1800" spc="-405" dirty="0">
                <a:solidFill>
                  <a:srgbClr val="00709E"/>
                </a:solidFill>
                <a:latin typeface="Times New Roman"/>
                <a:cs typeface="Times New Roman"/>
              </a:rPr>
              <a:t>                     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PowerCLI Cmdlet</a:t>
            </a:r>
            <a:r>
              <a:rPr sz="1600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syntax</a:t>
            </a:r>
            <a:endParaRPr sz="16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00709E"/>
              </a:buClr>
              <a:buSzPct val="109375"/>
              <a:buChar char="•"/>
              <a:tabLst>
                <a:tab pos="507365" algn="l"/>
                <a:tab pos="508000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All cmdlets use a </a:t>
            </a:r>
            <a:r>
              <a:rPr sz="1600" spc="-15" dirty="0">
                <a:solidFill>
                  <a:srgbClr val="717074"/>
                </a:solidFill>
                <a:latin typeface="Arial"/>
                <a:cs typeface="Arial"/>
              </a:rPr>
              <a:t>Verb-Noun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syntax, examples</a:t>
            </a:r>
            <a:r>
              <a:rPr sz="1600" spc="8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are: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80761" y="1497769"/>
          <a:ext cx="7888151" cy="19914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2529"/>
                <a:gridCol w="3815622"/>
              </a:tblGrid>
              <a:tr h="358074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Get-VM (Lists all</a:t>
                      </a:r>
                      <a:r>
                        <a:rPr sz="1600" spc="-2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VMs)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87">
                      <a:solidFill>
                        <a:srgbClr val="717074"/>
                      </a:solidFill>
                      <a:prstDash val="solid"/>
                    </a:lnL>
                    <a:lnR w="12687">
                      <a:solidFill>
                        <a:srgbClr val="717074"/>
                      </a:solidFill>
                      <a:prstDash val="solid"/>
                    </a:lnR>
                    <a:lnT w="12684">
                      <a:solidFill>
                        <a:srgbClr val="717074"/>
                      </a:solidFill>
                      <a:prstDash val="solid"/>
                    </a:lnT>
                    <a:lnB w="12684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Get-Datastore (Lists all</a:t>
                      </a:r>
                      <a:r>
                        <a:rPr sz="1600" spc="3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Datastores)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87">
                      <a:solidFill>
                        <a:srgbClr val="717074"/>
                      </a:solidFill>
                      <a:prstDash val="solid"/>
                    </a:lnL>
                    <a:lnR w="12687">
                      <a:solidFill>
                        <a:srgbClr val="717074"/>
                      </a:solidFill>
                      <a:prstDash val="solid"/>
                    </a:lnR>
                    <a:lnT w="12684">
                      <a:solidFill>
                        <a:srgbClr val="717074"/>
                      </a:solidFill>
                      <a:prstDash val="solid"/>
                    </a:lnT>
                    <a:lnB w="12684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</a:tr>
              <a:tr h="358074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New-VM (Creates new</a:t>
                      </a:r>
                      <a:r>
                        <a:rPr sz="1600" spc="-2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VMs)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87">
                      <a:solidFill>
                        <a:srgbClr val="717074"/>
                      </a:solidFill>
                      <a:prstDash val="solid"/>
                    </a:lnL>
                    <a:lnR w="12687">
                      <a:solidFill>
                        <a:srgbClr val="717074"/>
                      </a:solidFill>
                      <a:prstDash val="solid"/>
                    </a:lnR>
                    <a:lnT w="12684">
                      <a:solidFill>
                        <a:srgbClr val="717074"/>
                      </a:solidFill>
                      <a:prstDash val="solid"/>
                    </a:lnT>
                    <a:lnB w="12684">
                      <a:solidFill>
                        <a:srgbClr val="717074"/>
                      </a:solidFill>
                      <a:prstDash val="solid"/>
                    </a:lnB>
                    <a:solidFill>
                      <a:srgbClr val="DDDDDE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Start-VM (Powers on</a:t>
                      </a:r>
                      <a:r>
                        <a:rPr sz="1600" spc="-2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VMs)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87">
                      <a:solidFill>
                        <a:srgbClr val="717074"/>
                      </a:solidFill>
                      <a:prstDash val="solid"/>
                    </a:lnL>
                    <a:lnR w="12687">
                      <a:solidFill>
                        <a:srgbClr val="717074"/>
                      </a:solidFill>
                      <a:prstDash val="solid"/>
                    </a:lnR>
                    <a:lnT w="12684">
                      <a:solidFill>
                        <a:srgbClr val="717074"/>
                      </a:solidFill>
                      <a:prstDash val="solid"/>
                    </a:lnT>
                    <a:lnB w="12684">
                      <a:solidFill>
                        <a:srgbClr val="717074"/>
                      </a:solidFill>
                      <a:prstDash val="solid"/>
                    </a:lnB>
                    <a:solidFill>
                      <a:srgbClr val="DDDDDE"/>
                    </a:solidFill>
                  </a:tcPr>
                </a:tc>
              </a:tr>
              <a:tr h="358077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New-VMHost (Adds</a:t>
                      </a:r>
                      <a:r>
                        <a:rPr sz="1600" spc="-2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Hosts)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87">
                      <a:solidFill>
                        <a:srgbClr val="717074"/>
                      </a:solidFill>
                      <a:prstDash val="solid"/>
                    </a:lnL>
                    <a:lnR w="12687">
                      <a:solidFill>
                        <a:srgbClr val="717074"/>
                      </a:solidFill>
                      <a:prstDash val="solid"/>
                    </a:lnR>
                    <a:lnT w="12684">
                      <a:solidFill>
                        <a:srgbClr val="717074"/>
                      </a:solidFill>
                      <a:prstDash val="solid"/>
                    </a:lnT>
                    <a:lnB w="12684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Stop-VM (Powers </a:t>
                      </a:r>
                      <a:r>
                        <a:rPr sz="1600" spc="-1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off </a:t>
                      </a: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a VMs)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87">
                      <a:solidFill>
                        <a:srgbClr val="717074"/>
                      </a:solidFill>
                      <a:prstDash val="solid"/>
                    </a:lnL>
                    <a:lnR w="12687">
                      <a:solidFill>
                        <a:srgbClr val="717074"/>
                      </a:solidFill>
                      <a:prstDash val="solid"/>
                    </a:lnR>
                    <a:lnT w="12684">
                      <a:solidFill>
                        <a:srgbClr val="717074"/>
                      </a:solidFill>
                      <a:prstDash val="solid"/>
                    </a:lnT>
                    <a:lnB w="12684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</a:tr>
              <a:tr h="358075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Set-Snapshot (alters snapshot</a:t>
                      </a:r>
                      <a:r>
                        <a:rPr sz="1600" spc="6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information)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87">
                      <a:solidFill>
                        <a:srgbClr val="717074"/>
                      </a:solidFill>
                      <a:prstDash val="solid"/>
                    </a:lnL>
                    <a:lnR w="12687">
                      <a:solidFill>
                        <a:srgbClr val="717074"/>
                      </a:solidFill>
                      <a:prstDash val="solid"/>
                    </a:lnR>
                    <a:lnT w="12684">
                      <a:solidFill>
                        <a:srgbClr val="717074"/>
                      </a:solidFill>
                      <a:prstDash val="solid"/>
                    </a:lnT>
                    <a:lnB w="12684">
                      <a:solidFill>
                        <a:srgbClr val="717074"/>
                      </a:solidFill>
                      <a:prstDash val="solid"/>
                    </a:lnB>
                    <a:solidFill>
                      <a:srgbClr val="DDDDDE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Remove-VMHost (Removes</a:t>
                      </a:r>
                      <a:r>
                        <a:rPr sz="160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Hosts)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87">
                      <a:solidFill>
                        <a:srgbClr val="717074"/>
                      </a:solidFill>
                      <a:prstDash val="solid"/>
                    </a:lnL>
                    <a:lnR w="12687">
                      <a:solidFill>
                        <a:srgbClr val="717074"/>
                      </a:solidFill>
                      <a:prstDash val="solid"/>
                    </a:lnR>
                    <a:lnT w="12684">
                      <a:solidFill>
                        <a:srgbClr val="717074"/>
                      </a:solidFill>
                      <a:prstDash val="solid"/>
                    </a:lnT>
                    <a:lnB w="12684">
                      <a:solidFill>
                        <a:srgbClr val="717074"/>
                      </a:solidFill>
                      <a:prstDash val="solid"/>
                    </a:lnB>
                    <a:solidFill>
                      <a:srgbClr val="DDDDDE"/>
                    </a:solidFill>
                  </a:tcPr>
                </a:tc>
              </a:tr>
              <a:tr h="559181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New-Datatsore (Creates new</a:t>
                      </a:r>
                      <a:r>
                        <a:rPr sz="1600" spc="3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Datastores)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87">
                      <a:solidFill>
                        <a:srgbClr val="717074"/>
                      </a:solidFill>
                      <a:prstDash val="solid"/>
                    </a:lnL>
                    <a:lnR w="12687">
                      <a:solidFill>
                        <a:srgbClr val="717074"/>
                      </a:solidFill>
                      <a:prstDash val="solid"/>
                    </a:lnR>
                    <a:lnT w="12684">
                      <a:solidFill>
                        <a:srgbClr val="717074"/>
                      </a:solidFill>
                      <a:prstDash val="solid"/>
                    </a:lnT>
                    <a:lnB w="12684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Remove-Cluster (Removes</a:t>
                      </a:r>
                      <a:r>
                        <a:rPr sz="1600" spc="20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717074"/>
                          </a:solidFill>
                          <a:latin typeface="Arial"/>
                          <a:cs typeface="Arial"/>
                        </a:rPr>
                        <a:t>Clusters)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87">
                      <a:solidFill>
                        <a:srgbClr val="717074"/>
                      </a:solidFill>
                      <a:prstDash val="solid"/>
                    </a:lnL>
                    <a:lnR w="12687">
                      <a:solidFill>
                        <a:srgbClr val="717074"/>
                      </a:solidFill>
                      <a:prstDash val="solid"/>
                    </a:lnR>
                    <a:lnT w="12684">
                      <a:solidFill>
                        <a:srgbClr val="717074"/>
                      </a:solidFill>
                      <a:prstDash val="solid"/>
                    </a:lnT>
                    <a:lnB w="12684">
                      <a:solidFill>
                        <a:srgbClr val="717074"/>
                      </a:solidFill>
                      <a:prstDash val="solid"/>
                    </a:lnB>
                    <a:solidFill>
                      <a:srgbClr val="EFEFF0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888769" y="4857327"/>
            <a:ext cx="681100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5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1800" spc="-405" dirty="0">
                <a:solidFill>
                  <a:srgbClr val="00709E"/>
                </a:solidFill>
                <a:latin typeface="Times New Roman"/>
                <a:cs typeface="Times New Roman"/>
              </a:rPr>
              <a:t>                     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Built-in cmdlet help and</a:t>
            </a:r>
            <a:r>
              <a:rPr sz="1600" b="1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examples</a:t>
            </a:r>
            <a:endParaRPr sz="1600">
              <a:latin typeface="Arial"/>
              <a:cs typeface="Arial"/>
            </a:endParaRPr>
          </a:p>
          <a:p>
            <a:pPr marL="412115" indent="-171450">
              <a:lnSpc>
                <a:spcPct val="100000"/>
              </a:lnSpc>
              <a:spcBef>
                <a:spcPts val="1070"/>
              </a:spcBef>
              <a:buClr>
                <a:srgbClr val="00709E"/>
              </a:buClr>
              <a:buSzPct val="109375"/>
              <a:buFont typeface="Times New Roman"/>
              <a:buChar char="•"/>
              <a:tabLst>
                <a:tab pos="412750" algn="l"/>
              </a:tabLst>
            </a:pP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Available from the PowerCLI prompt via Get-Help and</a:t>
            </a:r>
            <a:r>
              <a:rPr sz="1600" spc="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online</a:t>
            </a:r>
            <a:endParaRPr sz="1600">
              <a:latin typeface="Arial"/>
              <a:cs typeface="Arial"/>
            </a:endParaRPr>
          </a:p>
          <a:p>
            <a:pPr marL="412115" indent="-171450">
              <a:lnSpc>
                <a:spcPct val="100000"/>
              </a:lnSpc>
              <a:spcBef>
                <a:spcPts val="1075"/>
              </a:spcBef>
              <a:buClr>
                <a:srgbClr val="00709E"/>
              </a:buClr>
              <a:buSzPct val="109375"/>
              <a:buFont typeface="Times New Roman"/>
              <a:buChar char="•"/>
              <a:tabLst>
                <a:tab pos="412750" algn="l"/>
              </a:tabLst>
            </a:pP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Examples of common tasks by using Get-Help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cmdletname</a:t>
            </a:r>
            <a:r>
              <a:rPr sz="1600" i="1" spc="1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–Examples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9732" y="3630088"/>
            <a:ext cx="526669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5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1800" spc="-405" dirty="0">
                <a:solidFill>
                  <a:srgbClr val="00709E"/>
                </a:solidFill>
                <a:latin typeface="Times New Roman"/>
                <a:cs typeface="Times New Roman"/>
              </a:rPr>
              <a:t>                   </a:t>
            </a:r>
            <a:r>
              <a:rPr sz="1800" spc="-380" dirty="0">
                <a:solidFill>
                  <a:srgbClr val="00709E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“Piping”</a:t>
            </a:r>
            <a:endParaRPr sz="1600">
              <a:latin typeface="Arial"/>
              <a:cs typeface="Arial"/>
            </a:endParaRPr>
          </a:p>
          <a:p>
            <a:pPr marL="412115" indent="-171450">
              <a:lnSpc>
                <a:spcPct val="100000"/>
              </a:lnSpc>
              <a:spcBef>
                <a:spcPts val="1070"/>
              </a:spcBef>
              <a:buClr>
                <a:srgbClr val="00709E"/>
              </a:buClr>
              <a:buSzPct val="109375"/>
              <a:buFont typeface="Times New Roman"/>
              <a:buChar char="•"/>
              <a:tabLst>
                <a:tab pos="412750" algn="l"/>
              </a:tabLst>
            </a:pP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Allows the output of one cmdlet to be used by</a:t>
            </a:r>
            <a:r>
              <a:rPr sz="1600" spc="7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another</a:t>
            </a:r>
            <a:endParaRPr sz="1600">
              <a:latin typeface="Arial"/>
              <a:cs typeface="Arial"/>
            </a:endParaRPr>
          </a:p>
          <a:p>
            <a:pPr marL="412115" indent="-171450">
              <a:lnSpc>
                <a:spcPct val="100000"/>
              </a:lnSpc>
              <a:spcBef>
                <a:spcPts val="1075"/>
              </a:spcBef>
              <a:buClr>
                <a:srgbClr val="00709E"/>
              </a:buClr>
              <a:buSzPct val="109375"/>
              <a:buFont typeface="Times New Roman"/>
              <a:buChar char="•"/>
              <a:tabLst>
                <a:tab pos="412750" algn="l"/>
              </a:tabLst>
            </a:pP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Powerful one-line code</a:t>
            </a:r>
            <a:r>
              <a:rPr sz="1600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solutions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78308" y="4530839"/>
            <a:ext cx="3701415" cy="438150"/>
          </a:xfrm>
          <a:custGeom>
            <a:avLst/>
            <a:gdLst/>
            <a:ahLst/>
            <a:cxnLst/>
            <a:rect l="l" t="t" r="r" b="b"/>
            <a:pathLst>
              <a:path w="3701415" h="438150">
                <a:moveTo>
                  <a:pt x="3628478" y="0"/>
                </a:moveTo>
                <a:lnTo>
                  <a:pt x="72948" y="0"/>
                </a:lnTo>
                <a:lnTo>
                  <a:pt x="44550" y="5731"/>
                </a:lnTo>
                <a:lnTo>
                  <a:pt x="21362" y="21361"/>
                </a:lnTo>
                <a:lnTo>
                  <a:pt x="5731" y="44544"/>
                </a:lnTo>
                <a:lnTo>
                  <a:pt x="0" y="72936"/>
                </a:lnTo>
                <a:lnTo>
                  <a:pt x="0" y="364680"/>
                </a:lnTo>
                <a:lnTo>
                  <a:pt x="5731" y="393071"/>
                </a:lnTo>
                <a:lnTo>
                  <a:pt x="21362" y="416255"/>
                </a:lnTo>
                <a:lnTo>
                  <a:pt x="44550" y="431885"/>
                </a:lnTo>
                <a:lnTo>
                  <a:pt x="72948" y="437616"/>
                </a:lnTo>
                <a:lnTo>
                  <a:pt x="3628478" y="437616"/>
                </a:lnTo>
                <a:lnTo>
                  <a:pt x="3656872" y="431885"/>
                </a:lnTo>
                <a:lnTo>
                  <a:pt x="3680059" y="416255"/>
                </a:lnTo>
                <a:lnTo>
                  <a:pt x="3695694" y="393071"/>
                </a:lnTo>
                <a:lnTo>
                  <a:pt x="3701427" y="364680"/>
                </a:lnTo>
                <a:lnTo>
                  <a:pt x="3701427" y="72936"/>
                </a:lnTo>
                <a:lnTo>
                  <a:pt x="3695694" y="44544"/>
                </a:lnTo>
                <a:lnTo>
                  <a:pt x="3680059" y="21361"/>
                </a:lnTo>
                <a:lnTo>
                  <a:pt x="3656872" y="5731"/>
                </a:lnTo>
                <a:lnTo>
                  <a:pt x="3628478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16839" y="4615562"/>
            <a:ext cx="3261995" cy="26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40" dirty="0">
                <a:solidFill>
                  <a:srgbClr val="333333"/>
                </a:solidFill>
                <a:latin typeface="Consolas"/>
                <a:cs typeface="Consolas"/>
              </a:rPr>
              <a:t>Get-­‐Cluster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Cluster1 |</a:t>
            </a:r>
            <a:r>
              <a:rPr sz="1600" spc="15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225" dirty="0">
                <a:solidFill>
                  <a:srgbClr val="333333"/>
                </a:solidFill>
                <a:latin typeface="Consolas"/>
                <a:cs typeface="Consolas"/>
              </a:rPr>
              <a:t>Get-­‐VM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37724"/>
            <a:ext cx="302577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Where do I start</a:t>
            </a:r>
            <a:r>
              <a:rPr spc="-75" dirty="0"/>
              <a:t> 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5761" y="734537"/>
            <a:ext cx="3004185" cy="73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10"/>
              </a:lnSpc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Learning PowerCLI is very easy</a:t>
            </a:r>
            <a:r>
              <a:rPr sz="1600" spc="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!</a:t>
            </a:r>
            <a:endParaRPr sz="1600">
              <a:latin typeface="Arial"/>
              <a:cs typeface="Arial"/>
            </a:endParaRPr>
          </a:p>
          <a:p>
            <a:pPr marL="297815" indent="-285115">
              <a:lnSpc>
                <a:spcPts val="1900"/>
              </a:lnSpc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Get-Help</a:t>
            </a:r>
            <a:endParaRPr sz="1600">
              <a:latin typeface="Arial"/>
              <a:cs typeface="Arial"/>
            </a:endParaRPr>
          </a:p>
          <a:p>
            <a:pPr marL="297815" indent="-285115">
              <a:lnSpc>
                <a:spcPts val="1910"/>
              </a:lnSpc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Get-Command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7110" y="1765045"/>
            <a:ext cx="8045094" cy="4030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35" y="37724"/>
            <a:ext cx="302577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Where do I start</a:t>
            </a:r>
            <a:r>
              <a:rPr spc="-75" dirty="0"/>
              <a:t> </a:t>
            </a:r>
            <a:r>
              <a:rPr spc="-5"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2129828" y="1297992"/>
            <a:ext cx="6672516" cy="485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5761" y="734537"/>
            <a:ext cx="30041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10"/>
              </a:lnSpc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Learning PowerCLI is very easy</a:t>
            </a:r>
            <a:r>
              <a:rPr sz="1600" spc="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!</a:t>
            </a:r>
            <a:endParaRPr sz="1600">
              <a:latin typeface="Arial"/>
              <a:cs typeface="Arial"/>
            </a:endParaRPr>
          </a:p>
          <a:p>
            <a:pPr marL="297815" indent="-285115">
              <a:lnSpc>
                <a:spcPts val="1910"/>
              </a:lnSpc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Examples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8" y="81743"/>
            <a:ext cx="186118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Integration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8433257" y="2448090"/>
            <a:ext cx="1487982" cy="1990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21777" y="3819704"/>
            <a:ext cx="2319248" cy="1820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9721" y="3798918"/>
            <a:ext cx="1433944" cy="230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8368" y="3013367"/>
            <a:ext cx="2348344" cy="1421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62569" y="1109469"/>
            <a:ext cx="5172710" cy="332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buClr>
                <a:srgbClr val="00709E"/>
              </a:buClr>
              <a:buSzPct val="115000"/>
              <a:buFont typeface="Arial"/>
              <a:buChar char="•"/>
              <a:tabLst>
                <a:tab pos="245745" algn="l"/>
                <a:tab pos="246379" algn="l"/>
              </a:tabLst>
            </a:pPr>
            <a:r>
              <a:rPr sz="2000" b="1" spc="-5" dirty="0">
                <a:solidFill>
                  <a:srgbClr val="333333"/>
                </a:solidFill>
                <a:latin typeface="Arial"/>
                <a:cs typeface="Arial"/>
              </a:rPr>
              <a:t>One script can work with many</a:t>
            </a:r>
            <a:r>
              <a:rPr sz="2000" b="1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33"/>
                </a:solidFill>
                <a:latin typeface="Arial"/>
                <a:cs typeface="Arial"/>
              </a:rPr>
              <a:t>products</a:t>
            </a:r>
            <a:endParaRPr sz="2000">
              <a:latin typeface="Arial"/>
              <a:cs typeface="Arial"/>
            </a:endParaRPr>
          </a:p>
          <a:p>
            <a:pPr marL="412115" lvl="1" indent="-171450">
              <a:lnSpc>
                <a:spcPct val="100000"/>
              </a:lnSpc>
              <a:spcBef>
                <a:spcPts val="795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PowerShell</a:t>
            </a:r>
            <a:r>
              <a:rPr sz="18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Snapins</a:t>
            </a:r>
            <a:endParaRPr sz="1800">
              <a:latin typeface="Arial"/>
              <a:cs typeface="Arial"/>
            </a:endParaRPr>
          </a:p>
          <a:p>
            <a:pPr marL="868680" lvl="2" indent="-171450">
              <a:lnSpc>
                <a:spcPct val="100000"/>
              </a:lnSpc>
              <a:spcBef>
                <a:spcPts val="735"/>
              </a:spcBef>
              <a:buClr>
                <a:srgbClr val="00709E"/>
              </a:buClr>
              <a:buSzPct val="108333"/>
              <a:buChar char="•"/>
              <a:tabLst>
                <a:tab pos="869315" algn="l"/>
              </a:tabLst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Compute/Storage/Networking/Applications</a:t>
            </a:r>
            <a:endParaRPr sz="1800">
              <a:latin typeface="Arial"/>
              <a:cs typeface="Arial"/>
            </a:endParaRPr>
          </a:p>
          <a:p>
            <a:pPr marL="412115" lvl="1" indent="-171450">
              <a:lnSpc>
                <a:spcPct val="100000"/>
              </a:lnSpc>
              <a:spcBef>
                <a:spcPts val="835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PowerShell</a:t>
            </a:r>
            <a:r>
              <a:rPr sz="18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Modules</a:t>
            </a:r>
            <a:endParaRPr sz="1800">
              <a:latin typeface="Arial"/>
              <a:cs typeface="Arial"/>
            </a:endParaRPr>
          </a:p>
          <a:p>
            <a:pPr marL="868680" lvl="2" indent="-171450">
              <a:lnSpc>
                <a:spcPct val="100000"/>
              </a:lnSpc>
              <a:spcBef>
                <a:spcPts val="735"/>
              </a:spcBef>
              <a:buClr>
                <a:srgbClr val="00709E"/>
              </a:buClr>
              <a:buSzPct val="108333"/>
              <a:buChar char="•"/>
              <a:tabLst>
                <a:tab pos="869315" algn="l"/>
              </a:tabLst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Compute/Storage/Networking/Applications</a:t>
            </a:r>
            <a:endParaRPr sz="1800">
              <a:latin typeface="Arial"/>
              <a:cs typeface="Arial"/>
            </a:endParaRPr>
          </a:p>
          <a:p>
            <a:pPr marL="412115" lvl="1" indent="-171450">
              <a:lnSpc>
                <a:spcPct val="100000"/>
              </a:lnSpc>
              <a:spcBef>
                <a:spcPts val="835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COM</a:t>
            </a:r>
            <a:r>
              <a:rPr sz="1800" spc="-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Connections</a:t>
            </a:r>
            <a:endParaRPr sz="1800">
              <a:latin typeface="Arial"/>
              <a:cs typeface="Arial"/>
            </a:endParaRPr>
          </a:p>
          <a:p>
            <a:pPr marL="412115" lvl="1" indent="-171450">
              <a:lnSpc>
                <a:spcPct val="100000"/>
              </a:lnSpc>
              <a:spcBef>
                <a:spcPts val="835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REST</a:t>
            </a:r>
            <a:r>
              <a:rPr sz="1800" spc="-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API</a:t>
            </a:r>
            <a:endParaRPr sz="1800">
              <a:latin typeface="Arial"/>
              <a:cs typeface="Arial"/>
            </a:endParaRPr>
          </a:p>
          <a:p>
            <a:pPr marL="412115" lvl="1" indent="-171450">
              <a:lnSpc>
                <a:spcPct val="100000"/>
              </a:lnSpc>
              <a:spcBef>
                <a:spcPts val="735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Internet</a:t>
            </a:r>
            <a:r>
              <a:rPr sz="18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Explorer</a:t>
            </a:r>
            <a:endParaRPr sz="1800">
              <a:latin typeface="Arial"/>
              <a:cs typeface="Arial"/>
            </a:endParaRPr>
          </a:p>
          <a:p>
            <a:pPr marL="412115" lvl="1" indent="-171450">
              <a:lnSpc>
                <a:spcPct val="100000"/>
              </a:lnSpc>
              <a:spcBef>
                <a:spcPts val="835"/>
              </a:spcBef>
              <a:buClr>
                <a:srgbClr val="00709E"/>
              </a:buClr>
              <a:buSzPct val="108333"/>
              <a:buChar char="•"/>
              <a:tabLst>
                <a:tab pos="412750" algn="l"/>
              </a:tabLst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Database</a:t>
            </a:r>
            <a:r>
              <a:rPr sz="18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connections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52150"/>
            <a:ext cx="469455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PowerCLI -</a:t>
            </a:r>
            <a:r>
              <a:rPr sz="3600" spc="-90" dirty="0"/>
              <a:t> </a:t>
            </a:r>
            <a:r>
              <a:rPr sz="3600" spc="-5" dirty="0"/>
              <a:t>Reporting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98772" y="5406367"/>
            <a:ext cx="1977580" cy="1447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8051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35" y="0"/>
                </a:moveTo>
                <a:lnTo>
                  <a:pt x="11583" y="1534"/>
                </a:lnTo>
                <a:lnTo>
                  <a:pt x="5562" y="5712"/>
                </a:lnTo>
                <a:lnTo>
                  <a:pt x="1494" y="11895"/>
                </a:lnTo>
                <a:lnTo>
                  <a:pt x="0" y="19446"/>
                </a:lnTo>
                <a:lnTo>
                  <a:pt x="0" y="20417"/>
                </a:lnTo>
                <a:lnTo>
                  <a:pt x="1362" y="27968"/>
                </a:lnTo>
                <a:lnTo>
                  <a:pt x="5210" y="34151"/>
                </a:lnTo>
                <a:lnTo>
                  <a:pt x="11187" y="38329"/>
                </a:lnTo>
                <a:lnTo>
                  <a:pt x="18935" y="39864"/>
                </a:lnTo>
                <a:lnTo>
                  <a:pt x="26285" y="38314"/>
                </a:lnTo>
                <a:lnTo>
                  <a:pt x="29572" y="35974"/>
                </a:lnTo>
                <a:lnTo>
                  <a:pt x="10413" y="35974"/>
                </a:lnTo>
                <a:lnTo>
                  <a:pt x="2844" y="29168"/>
                </a:lnTo>
                <a:lnTo>
                  <a:pt x="2844" y="10694"/>
                </a:lnTo>
                <a:lnTo>
                  <a:pt x="10413" y="3888"/>
                </a:lnTo>
                <a:lnTo>
                  <a:pt x="30048" y="3888"/>
                </a:lnTo>
                <a:lnTo>
                  <a:pt x="26682" y="1534"/>
                </a:lnTo>
                <a:lnTo>
                  <a:pt x="18935" y="0"/>
                </a:lnTo>
                <a:close/>
              </a:path>
              <a:path w="38100" h="40004">
                <a:moveTo>
                  <a:pt x="30048" y="3888"/>
                </a:moveTo>
                <a:lnTo>
                  <a:pt x="27457" y="3888"/>
                </a:lnTo>
                <a:lnTo>
                  <a:pt x="35026" y="10694"/>
                </a:lnTo>
                <a:lnTo>
                  <a:pt x="35026" y="29168"/>
                </a:lnTo>
                <a:lnTo>
                  <a:pt x="27457" y="35974"/>
                </a:lnTo>
                <a:lnTo>
                  <a:pt x="29572" y="35974"/>
                </a:lnTo>
                <a:lnTo>
                  <a:pt x="32302" y="34030"/>
                </a:lnTo>
                <a:lnTo>
                  <a:pt x="36366" y="27558"/>
                </a:lnTo>
                <a:lnTo>
                  <a:pt x="37858" y="19446"/>
                </a:lnTo>
                <a:lnTo>
                  <a:pt x="36498" y="11895"/>
                </a:lnTo>
                <a:lnTo>
                  <a:pt x="32654" y="5712"/>
                </a:lnTo>
                <a:lnTo>
                  <a:pt x="30048" y="3888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9328" y="6458896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9" y="0"/>
                </a:moveTo>
                <a:lnTo>
                  <a:pt x="952" y="0"/>
                </a:lnTo>
                <a:lnTo>
                  <a:pt x="0" y="966"/>
                </a:lnTo>
                <a:lnTo>
                  <a:pt x="0" y="18360"/>
                </a:lnTo>
                <a:lnTo>
                  <a:pt x="952" y="19326"/>
                </a:lnTo>
                <a:lnTo>
                  <a:pt x="3797" y="19326"/>
                </a:lnTo>
                <a:lnTo>
                  <a:pt x="4737" y="18360"/>
                </a:lnTo>
                <a:lnTo>
                  <a:pt x="4737" y="13529"/>
                </a:lnTo>
                <a:lnTo>
                  <a:pt x="13030" y="13529"/>
                </a:lnTo>
                <a:lnTo>
                  <a:pt x="12318" y="12562"/>
                </a:lnTo>
                <a:lnTo>
                  <a:pt x="14224" y="11596"/>
                </a:lnTo>
                <a:lnTo>
                  <a:pt x="16116" y="9663"/>
                </a:lnTo>
                <a:lnTo>
                  <a:pt x="4737" y="9663"/>
                </a:lnTo>
                <a:lnTo>
                  <a:pt x="4737" y="3864"/>
                </a:lnTo>
                <a:lnTo>
                  <a:pt x="15640" y="3864"/>
                </a:lnTo>
                <a:lnTo>
                  <a:pt x="15163" y="2898"/>
                </a:lnTo>
                <a:lnTo>
                  <a:pt x="13271" y="966"/>
                </a:lnTo>
                <a:lnTo>
                  <a:pt x="11379" y="0"/>
                </a:lnTo>
                <a:close/>
              </a:path>
              <a:path w="16510" h="19685">
                <a:moveTo>
                  <a:pt x="13030" y="13529"/>
                </a:moveTo>
                <a:lnTo>
                  <a:pt x="7581" y="13529"/>
                </a:lnTo>
                <a:lnTo>
                  <a:pt x="11379" y="18360"/>
                </a:lnTo>
                <a:lnTo>
                  <a:pt x="12318" y="19326"/>
                </a:lnTo>
                <a:lnTo>
                  <a:pt x="14224" y="19326"/>
                </a:lnTo>
                <a:lnTo>
                  <a:pt x="15163" y="18360"/>
                </a:lnTo>
                <a:lnTo>
                  <a:pt x="15163" y="16427"/>
                </a:lnTo>
                <a:lnTo>
                  <a:pt x="13030" y="13529"/>
                </a:lnTo>
                <a:close/>
              </a:path>
              <a:path w="16510" h="19685">
                <a:moveTo>
                  <a:pt x="15640" y="3864"/>
                </a:moveTo>
                <a:lnTo>
                  <a:pt x="10426" y="3864"/>
                </a:lnTo>
                <a:lnTo>
                  <a:pt x="11379" y="4831"/>
                </a:lnTo>
                <a:lnTo>
                  <a:pt x="11379" y="8696"/>
                </a:lnTo>
                <a:lnTo>
                  <a:pt x="10426" y="9663"/>
                </a:lnTo>
                <a:lnTo>
                  <a:pt x="16116" y="9663"/>
                </a:lnTo>
                <a:lnTo>
                  <a:pt x="16116" y="4831"/>
                </a:lnTo>
                <a:lnTo>
                  <a:pt x="15640" y="3864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023" y="438365"/>
            <a:ext cx="10518267" cy="5502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What is this VMware</a:t>
            </a:r>
            <a:r>
              <a:rPr spc="-55" dirty="0"/>
              <a:t> </a:t>
            </a:r>
            <a:r>
              <a:rPr spc="-5" dirty="0"/>
              <a:t>stuff?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6130104"/>
            <a:ext cx="22193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8761" y="3809542"/>
            <a:ext cx="8380730" cy="602615"/>
          </a:xfrm>
          <a:custGeom>
            <a:avLst/>
            <a:gdLst/>
            <a:ahLst/>
            <a:cxnLst/>
            <a:rect l="l" t="t" r="r" b="b"/>
            <a:pathLst>
              <a:path w="8380730" h="602614">
                <a:moveTo>
                  <a:pt x="8280107" y="0"/>
                </a:moveTo>
                <a:lnTo>
                  <a:pt x="100431" y="0"/>
                </a:lnTo>
                <a:lnTo>
                  <a:pt x="61341" y="7889"/>
                </a:lnTo>
                <a:lnTo>
                  <a:pt x="29417" y="29405"/>
                </a:lnTo>
                <a:lnTo>
                  <a:pt x="7893" y="61320"/>
                </a:lnTo>
                <a:lnTo>
                  <a:pt x="0" y="100406"/>
                </a:lnTo>
                <a:lnTo>
                  <a:pt x="0" y="502018"/>
                </a:lnTo>
                <a:lnTo>
                  <a:pt x="7893" y="541106"/>
                </a:lnTo>
                <a:lnTo>
                  <a:pt x="29417" y="573025"/>
                </a:lnTo>
                <a:lnTo>
                  <a:pt x="61341" y="594545"/>
                </a:lnTo>
                <a:lnTo>
                  <a:pt x="100431" y="602437"/>
                </a:lnTo>
                <a:lnTo>
                  <a:pt x="8280107" y="602437"/>
                </a:lnTo>
                <a:lnTo>
                  <a:pt x="8319197" y="594545"/>
                </a:lnTo>
                <a:lnTo>
                  <a:pt x="8351121" y="573025"/>
                </a:lnTo>
                <a:lnTo>
                  <a:pt x="8372646" y="541106"/>
                </a:lnTo>
                <a:lnTo>
                  <a:pt x="8380539" y="502018"/>
                </a:lnTo>
                <a:lnTo>
                  <a:pt x="8380539" y="100406"/>
                </a:lnTo>
                <a:lnTo>
                  <a:pt x="8372646" y="61320"/>
                </a:lnTo>
                <a:lnTo>
                  <a:pt x="8351121" y="29405"/>
                </a:lnTo>
                <a:lnTo>
                  <a:pt x="8319197" y="7889"/>
                </a:lnTo>
                <a:lnTo>
                  <a:pt x="8280107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45297" y="2628836"/>
            <a:ext cx="8368665" cy="417195"/>
          </a:xfrm>
          <a:custGeom>
            <a:avLst/>
            <a:gdLst/>
            <a:ahLst/>
            <a:cxnLst/>
            <a:rect l="l" t="t" r="r" b="b"/>
            <a:pathLst>
              <a:path w="8368665" h="417194">
                <a:moveTo>
                  <a:pt x="8299145" y="0"/>
                </a:moveTo>
                <a:lnTo>
                  <a:pt x="69507" y="0"/>
                </a:lnTo>
                <a:lnTo>
                  <a:pt x="42449" y="5461"/>
                </a:lnTo>
                <a:lnTo>
                  <a:pt x="20356" y="20354"/>
                </a:lnTo>
                <a:lnTo>
                  <a:pt x="5461" y="42444"/>
                </a:lnTo>
                <a:lnTo>
                  <a:pt x="0" y="69494"/>
                </a:lnTo>
                <a:lnTo>
                  <a:pt x="0" y="347497"/>
                </a:lnTo>
                <a:lnTo>
                  <a:pt x="5461" y="374554"/>
                </a:lnTo>
                <a:lnTo>
                  <a:pt x="20356" y="396647"/>
                </a:lnTo>
                <a:lnTo>
                  <a:pt x="42449" y="411542"/>
                </a:lnTo>
                <a:lnTo>
                  <a:pt x="69507" y="417004"/>
                </a:lnTo>
                <a:lnTo>
                  <a:pt x="8299145" y="417004"/>
                </a:lnTo>
                <a:lnTo>
                  <a:pt x="8326204" y="411542"/>
                </a:lnTo>
                <a:lnTo>
                  <a:pt x="8348302" y="396647"/>
                </a:lnTo>
                <a:lnTo>
                  <a:pt x="8363201" y="374554"/>
                </a:lnTo>
                <a:lnTo>
                  <a:pt x="8368665" y="347497"/>
                </a:lnTo>
                <a:lnTo>
                  <a:pt x="8368665" y="69494"/>
                </a:lnTo>
                <a:lnTo>
                  <a:pt x="8363201" y="42444"/>
                </a:lnTo>
                <a:lnTo>
                  <a:pt x="8348302" y="20354"/>
                </a:lnTo>
                <a:lnTo>
                  <a:pt x="8326204" y="5461"/>
                </a:lnTo>
                <a:lnTo>
                  <a:pt x="8299145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4045" y="5131561"/>
            <a:ext cx="8419465" cy="550545"/>
          </a:xfrm>
          <a:custGeom>
            <a:avLst/>
            <a:gdLst/>
            <a:ahLst/>
            <a:cxnLst/>
            <a:rect l="l" t="t" r="r" b="b"/>
            <a:pathLst>
              <a:path w="8419465" h="550545">
                <a:moveTo>
                  <a:pt x="8327516" y="0"/>
                </a:moveTo>
                <a:lnTo>
                  <a:pt x="91744" y="0"/>
                </a:lnTo>
                <a:lnTo>
                  <a:pt x="56032" y="7209"/>
                </a:lnTo>
                <a:lnTo>
                  <a:pt x="26870" y="26870"/>
                </a:lnTo>
                <a:lnTo>
                  <a:pt x="7209" y="56032"/>
                </a:lnTo>
                <a:lnTo>
                  <a:pt x="0" y="91744"/>
                </a:lnTo>
                <a:lnTo>
                  <a:pt x="0" y="458670"/>
                </a:lnTo>
                <a:lnTo>
                  <a:pt x="7209" y="494378"/>
                </a:lnTo>
                <a:lnTo>
                  <a:pt x="26870" y="523537"/>
                </a:lnTo>
                <a:lnTo>
                  <a:pt x="56032" y="543197"/>
                </a:lnTo>
                <a:lnTo>
                  <a:pt x="91744" y="550406"/>
                </a:lnTo>
                <a:lnTo>
                  <a:pt x="8327516" y="550406"/>
                </a:lnTo>
                <a:lnTo>
                  <a:pt x="8363231" y="543197"/>
                </a:lnTo>
                <a:lnTo>
                  <a:pt x="8392398" y="523537"/>
                </a:lnTo>
                <a:lnTo>
                  <a:pt x="8412063" y="494378"/>
                </a:lnTo>
                <a:lnTo>
                  <a:pt x="8419274" y="458670"/>
                </a:lnTo>
                <a:lnTo>
                  <a:pt x="8419274" y="91744"/>
                </a:lnTo>
                <a:lnTo>
                  <a:pt x="8412063" y="56032"/>
                </a:lnTo>
                <a:lnTo>
                  <a:pt x="8392398" y="26870"/>
                </a:lnTo>
                <a:lnTo>
                  <a:pt x="8363231" y="7209"/>
                </a:lnTo>
                <a:lnTo>
                  <a:pt x="8327516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 -</a:t>
            </a:r>
            <a:r>
              <a:rPr spc="-70" dirty="0"/>
              <a:t> </a:t>
            </a:r>
            <a:r>
              <a:rPr spc="-5" dirty="0"/>
              <a:t>Reporting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22157" y="1109469"/>
            <a:ext cx="7654290" cy="4388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6080" indent="-233045">
              <a:lnSpc>
                <a:spcPct val="100000"/>
              </a:lnSpc>
              <a:buClr>
                <a:srgbClr val="00709E"/>
              </a:buClr>
              <a:buSzPct val="115000"/>
              <a:buFont typeface="Arial"/>
              <a:buChar char="•"/>
              <a:tabLst>
                <a:tab pos="386080" algn="l"/>
                <a:tab pos="386715" algn="l"/>
              </a:tabLst>
            </a:pPr>
            <a:r>
              <a:rPr sz="2000" b="1" spc="-5" dirty="0">
                <a:solidFill>
                  <a:srgbClr val="333333"/>
                </a:solidFill>
                <a:latin typeface="Arial"/>
                <a:cs typeface="Arial"/>
              </a:rPr>
              <a:t>“Get-” cmdlets retrieve</a:t>
            </a:r>
            <a:r>
              <a:rPr sz="2000" b="1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33333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552450" lvl="1" indent="-171450">
              <a:lnSpc>
                <a:spcPct val="100000"/>
              </a:lnSpc>
              <a:spcBef>
                <a:spcPts val="795"/>
              </a:spcBef>
              <a:buClr>
                <a:srgbClr val="00709E"/>
              </a:buClr>
              <a:buSzPct val="108333"/>
              <a:buChar char="•"/>
              <a:tabLst>
                <a:tab pos="553085" algn="l"/>
              </a:tabLst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Safe place to start with PowerCLI as your only retrieving</a:t>
            </a:r>
            <a:r>
              <a:rPr sz="1800" spc="1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552450" lvl="1" indent="-171450">
              <a:lnSpc>
                <a:spcPct val="100000"/>
              </a:lnSpc>
              <a:spcBef>
                <a:spcPts val="735"/>
              </a:spcBef>
              <a:buClr>
                <a:srgbClr val="00709E"/>
              </a:buClr>
              <a:buSzPct val="108333"/>
              <a:buChar char="•"/>
              <a:tabLst>
                <a:tab pos="553085" algn="l"/>
              </a:tabLst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Use built in PowerShell cmdlets to export the</a:t>
            </a:r>
            <a:r>
              <a:rPr sz="1800" spc="6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Export a list of all VMs to a csv</a:t>
            </a:r>
            <a:r>
              <a:rPr sz="1800" spc="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555"/>
              </a:spcBef>
            </a:pPr>
            <a:r>
              <a:rPr sz="1600" spc="-225" dirty="0">
                <a:solidFill>
                  <a:srgbClr val="717074"/>
                </a:solidFill>
                <a:latin typeface="Consolas"/>
                <a:cs typeface="Consolas"/>
              </a:rPr>
              <a:t>Get-­‐VM </a:t>
            </a:r>
            <a:r>
              <a:rPr sz="1600" spc="-5" dirty="0">
                <a:solidFill>
                  <a:srgbClr val="717074"/>
                </a:solidFill>
                <a:latin typeface="Consolas"/>
                <a:cs typeface="Consolas"/>
              </a:rPr>
              <a:t>| </a:t>
            </a:r>
            <a:r>
              <a:rPr sz="1600" spc="-150" dirty="0">
                <a:solidFill>
                  <a:srgbClr val="717074"/>
                </a:solidFill>
                <a:latin typeface="Consolas"/>
                <a:cs typeface="Consolas"/>
              </a:rPr>
              <a:t>Export-­‐CSV </a:t>
            </a:r>
            <a:r>
              <a:rPr sz="1600" spc="-5" dirty="0">
                <a:solidFill>
                  <a:srgbClr val="717074"/>
                </a:solidFill>
                <a:latin typeface="Consolas"/>
                <a:cs typeface="Consolas"/>
              </a:rPr>
              <a:t>–File</a:t>
            </a:r>
            <a:r>
              <a:rPr sz="1600" spc="434" dirty="0">
                <a:solidFill>
                  <a:srgbClr val="7170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Consolas"/>
                <a:cs typeface="Consolas"/>
              </a:rPr>
              <a:t>C:\Exports\AllVMs.csv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Export all hosts in ClusterA details to a html</a:t>
            </a:r>
            <a:r>
              <a:rPr sz="18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file</a:t>
            </a:r>
            <a:endParaRPr sz="1800">
              <a:latin typeface="Arial"/>
              <a:cs typeface="Arial"/>
            </a:endParaRPr>
          </a:p>
          <a:p>
            <a:pPr marL="405765">
              <a:lnSpc>
                <a:spcPts val="1810"/>
              </a:lnSpc>
              <a:spcBef>
                <a:spcPts val="555"/>
              </a:spcBef>
            </a:pPr>
            <a:r>
              <a:rPr sz="1600" spc="-140" dirty="0">
                <a:solidFill>
                  <a:srgbClr val="717074"/>
                </a:solidFill>
                <a:latin typeface="Consolas"/>
                <a:cs typeface="Consolas"/>
              </a:rPr>
              <a:t>Get-­‐Cluster </a:t>
            </a:r>
            <a:r>
              <a:rPr sz="1600" spc="-5" dirty="0">
                <a:solidFill>
                  <a:srgbClr val="717074"/>
                </a:solidFill>
                <a:latin typeface="Consolas"/>
                <a:cs typeface="Consolas"/>
              </a:rPr>
              <a:t>ClusterA | </a:t>
            </a:r>
            <a:r>
              <a:rPr sz="1600" spc="-150" dirty="0">
                <a:solidFill>
                  <a:srgbClr val="717074"/>
                </a:solidFill>
                <a:latin typeface="Consolas"/>
                <a:cs typeface="Consolas"/>
              </a:rPr>
              <a:t>Get-­‐VMHost </a:t>
            </a:r>
            <a:r>
              <a:rPr sz="1600" spc="-5" dirty="0">
                <a:solidFill>
                  <a:srgbClr val="717074"/>
                </a:solidFill>
                <a:latin typeface="Consolas"/>
                <a:cs typeface="Consolas"/>
              </a:rPr>
              <a:t>| </a:t>
            </a:r>
            <a:r>
              <a:rPr sz="1600" spc="-114" dirty="0">
                <a:solidFill>
                  <a:srgbClr val="717074"/>
                </a:solidFill>
                <a:latin typeface="Consolas"/>
                <a:cs typeface="Consolas"/>
              </a:rPr>
              <a:t>ConvertTo-­‐Html </a:t>
            </a:r>
            <a:r>
              <a:rPr sz="1600" spc="-5" dirty="0">
                <a:solidFill>
                  <a:srgbClr val="717074"/>
                </a:solidFill>
                <a:latin typeface="Consolas"/>
                <a:cs typeface="Consolas"/>
              </a:rPr>
              <a:t>| </a:t>
            </a:r>
            <a:r>
              <a:rPr sz="1600" spc="-180" dirty="0">
                <a:solidFill>
                  <a:srgbClr val="717074"/>
                </a:solidFill>
                <a:latin typeface="Consolas"/>
                <a:cs typeface="Consolas"/>
              </a:rPr>
              <a:t>Out-­‐File  </a:t>
            </a:r>
            <a:r>
              <a:rPr sz="1600" spc="-5" dirty="0">
                <a:solidFill>
                  <a:srgbClr val="717074"/>
                </a:solidFill>
                <a:latin typeface="Consolas"/>
                <a:cs typeface="Consolas"/>
              </a:rPr>
              <a:t>C:</a:t>
            </a:r>
            <a:endParaRPr sz="1600">
              <a:latin typeface="Consolas"/>
              <a:cs typeface="Consolas"/>
            </a:endParaRPr>
          </a:p>
          <a:p>
            <a:pPr marL="405765">
              <a:lnSpc>
                <a:spcPts val="1810"/>
              </a:lnSpc>
            </a:pPr>
            <a:r>
              <a:rPr sz="1600" spc="-5" dirty="0">
                <a:solidFill>
                  <a:srgbClr val="717074"/>
                </a:solidFill>
                <a:latin typeface="Consolas"/>
                <a:cs typeface="Consolas"/>
              </a:rPr>
              <a:t>\Exports\HostsinClusterA.html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Export Datastore Information to Excel Spreadsheet (requires extra</a:t>
            </a:r>
            <a:r>
              <a:rPr sz="1800" spc="17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function)</a:t>
            </a:r>
            <a:endParaRPr sz="1800">
              <a:latin typeface="Arial"/>
              <a:cs typeface="Arial"/>
            </a:endParaRPr>
          </a:p>
          <a:p>
            <a:pPr marL="381000">
              <a:lnSpc>
                <a:spcPct val="100000"/>
              </a:lnSpc>
              <a:spcBef>
                <a:spcPts val="1120"/>
              </a:spcBef>
            </a:pPr>
            <a:r>
              <a:rPr sz="1600" spc="-120" dirty="0">
                <a:solidFill>
                  <a:srgbClr val="717074"/>
                </a:solidFill>
                <a:latin typeface="Consolas"/>
                <a:cs typeface="Consolas"/>
              </a:rPr>
              <a:t>Get-­‐Datastore </a:t>
            </a:r>
            <a:r>
              <a:rPr sz="1600" spc="-5" dirty="0">
                <a:solidFill>
                  <a:srgbClr val="717074"/>
                </a:solidFill>
                <a:latin typeface="Consolas"/>
                <a:cs typeface="Consolas"/>
              </a:rPr>
              <a:t>| </a:t>
            </a:r>
            <a:r>
              <a:rPr sz="1600" spc="-150" dirty="0">
                <a:solidFill>
                  <a:srgbClr val="717074"/>
                </a:solidFill>
                <a:latin typeface="Consolas"/>
                <a:cs typeface="Consolas"/>
              </a:rPr>
              <a:t>Export-­‐Xls </a:t>
            </a:r>
            <a:r>
              <a:rPr sz="1600" spc="-5" dirty="0">
                <a:solidFill>
                  <a:srgbClr val="717074"/>
                </a:solidFill>
                <a:latin typeface="Consolas"/>
                <a:cs typeface="Consolas"/>
              </a:rPr>
              <a:t>Datastores.xls</a:t>
            </a:r>
            <a:r>
              <a:rPr sz="1600" spc="280" dirty="0">
                <a:solidFill>
                  <a:srgbClr val="7170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Consolas"/>
                <a:cs typeface="Consolas"/>
              </a:rPr>
              <a:t>…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92741"/>
            <a:ext cx="365696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 -</a:t>
            </a:r>
            <a:r>
              <a:rPr spc="-70" dirty="0"/>
              <a:t> </a:t>
            </a:r>
            <a:r>
              <a:rPr spc="-5" dirty="0"/>
              <a:t>Reporting</a:t>
            </a:r>
          </a:p>
        </p:txBody>
      </p:sp>
      <p:sp>
        <p:nvSpPr>
          <p:cNvPr id="3" name="object 3"/>
          <p:cNvSpPr/>
          <p:nvPr/>
        </p:nvSpPr>
        <p:spPr>
          <a:xfrm>
            <a:off x="1562798" y="3038309"/>
            <a:ext cx="4883721" cy="1941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2503" y="3068040"/>
            <a:ext cx="4767580" cy="1826895"/>
          </a:xfrm>
          <a:custGeom>
            <a:avLst/>
            <a:gdLst/>
            <a:ahLst/>
            <a:cxnLst/>
            <a:rect l="l" t="t" r="r" b="b"/>
            <a:pathLst>
              <a:path w="4767580" h="1826895">
                <a:moveTo>
                  <a:pt x="0" y="0"/>
                </a:moveTo>
                <a:lnTo>
                  <a:pt x="4767135" y="0"/>
                </a:lnTo>
                <a:lnTo>
                  <a:pt x="4767135" y="1826590"/>
                </a:lnTo>
                <a:lnTo>
                  <a:pt x="0" y="18265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34766" y="407803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12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35503" y="4078033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12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9375" y="4078033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5">
                <a:moveTo>
                  <a:pt x="0" y="0"/>
                </a:moveTo>
                <a:lnTo>
                  <a:pt x="12884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2455" y="4078033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10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35503" y="3936717"/>
            <a:ext cx="515620" cy="0"/>
          </a:xfrm>
          <a:custGeom>
            <a:avLst/>
            <a:gdLst/>
            <a:ahLst/>
            <a:cxnLst/>
            <a:rect l="l" t="t" r="r" b="b"/>
            <a:pathLst>
              <a:path w="515619">
                <a:moveTo>
                  <a:pt x="0" y="0"/>
                </a:moveTo>
                <a:lnTo>
                  <a:pt x="51539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2455" y="3936717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0" y="0"/>
                </a:moveTo>
                <a:lnTo>
                  <a:pt x="365760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35503" y="3795400"/>
            <a:ext cx="515620" cy="0"/>
          </a:xfrm>
          <a:custGeom>
            <a:avLst/>
            <a:gdLst/>
            <a:ahLst/>
            <a:cxnLst/>
            <a:rect l="l" t="t" r="r" b="b"/>
            <a:pathLst>
              <a:path w="515619">
                <a:moveTo>
                  <a:pt x="0" y="0"/>
                </a:moveTo>
                <a:lnTo>
                  <a:pt x="51539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82455" y="3795400"/>
            <a:ext cx="365760" cy="0"/>
          </a:xfrm>
          <a:custGeom>
            <a:avLst/>
            <a:gdLst/>
            <a:ahLst/>
            <a:cxnLst/>
            <a:rect l="l" t="t" r="r" b="b"/>
            <a:pathLst>
              <a:path w="365760">
                <a:moveTo>
                  <a:pt x="0" y="0"/>
                </a:moveTo>
                <a:lnTo>
                  <a:pt x="365760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42039" y="3654083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4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25910" y="3654083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>
                <a:moveTo>
                  <a:pt x="0" y="0"/>
                </a:moveTo>
                <a:lnTo>
                  <a:pt x="12884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37432" y="3654083"/>
            <a:ext cx="1118235" cy="0"/>
          </a:xfrm>
          <a:custGeom>
            <a:avLst/>
            <a:gdLst/>
            <a:ahLst/>
            <a:cxnLst/>
            <a:rect l="l" t="t" r="r" b="b"/>
            <a:pathLst>
              <a:path w="1118235">
                <a:moveTo>
                  <a:pt x="0" y="0"/>
                </a:moveTo>
                <a:lnTo>
                  <a:pt x="111805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2455" y="3654084"/>
            <a:ext cx="1268095" cy="0"/>
          </a:xfrm>
          <a:custGeom>
            <a:avLst/>
            <a:gdLst/>
            <a:ahLst/>
            <a:cxnLst/>
            <a:rect l="l" t="t" r="r" b="b"/>
            <a:pathLst>
              <a:path w="1268095">
                <a:moveTo>
                  <a:pt x="0" y="0"/>
                </a:moveTo>
                <a:lnTo>
                  <a:pt x="126768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42039" y="3512768"/>
            <a:ext cx="1051560" cy="0"/>
          </a:xfrm>
          <a:custGeom>
            <a:avLst/>
            <a:gdLst/>
            <a:ahLst/>
            <a:cxnLst/>
            <a:rect l="l" t="t" r="r" b="b"/>
            <a:pathLst>
              <a:path w="1051560">
                <a:moveTo>
                  <a:pt x="0" y="0"/>
                </a:moveTo>
                <a:lnTo>
                  <a:pt x="105154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42776" y="3512768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975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37432" y="3512768"/>
            <a:ext cx="1118235" cy="0"/>
          </a:xfrm>
          <a:custGeom>
            <a:avLst/>
            <a:gdLst/>
            <a:ahLst/>
            <a:cxnLst/>
            <a:rect l="l" t="t" r="r" b="b"/>
            <a:pathLst>
              <a:path w="1118235">
                <a:moveTo>
                  <a:pt x="0" y="0"/>
                </a:moveTo>
                <a:lnTo>
                  <a:pt x="111805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82455" y="3512768"/>
            <a:ext cx="1268095" cy="0"/>
          </a:xfrm>
          <a:custGeom>
            <a:avLst/>
            <a:gdLst/>
            <a:ahLst/>
            <a:cxnLst/>
            <a:rect l="l" t="t" r="r" b="b"/>
            <a:pathLst>
              <a:path w="1268095">
                <a:moveTo>
                  <a:pt x="0" y="0"/>
                </a:moveTo>
                <a:lnTo>
                  <a:pt x="1267689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82455" y="3375608"/>
            <a:ext cx="3911600" cy="0"/>
          </a:xfrm>
          <a:custGeom>
            <a:avLst/>
            <a:gdLst/>
            <a:ahLst/>
            <a:cxnLst/>
            <a:rect l="l" t="t" r="r" b="b"/>
            <a:pathLst>
              <a:path w="3911600">
                <a:moveTo>
                  <a:pt x="0" y="0"/>
                </a:moveTo>
                <a:lnTo>
                  <a:pt x="391113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82455" y="3234291"/>
            <a:ext cx="3911600" cy="0"/>
          </a:xfrm>
          <a:custGeom>
            <a:avLst/>
            <a:gdLst/>
            <a:ahLst/>
            <a:cxnLst/>
            <a:rect l="l" t="t" r="r" b="b"/>
            <a:pathLst>
              <a:path w="3911600">
                <a:moveTo>
                  <a:pt x="0" y="0"/>
                </a:moveTo>
                <a:lnTo>
                  <a:pt x="391113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48966" y="3936720"/>
            <a:ext cx="87630" cy="281305"/>
          </a:xfrm>
          <a:custGeom>
            <a:avLst/>
            <a:gdLst/>
            <a:ahLst/>
            <a:cxnLst/>
            <a:rect l="l" t="t" r="r" b="b"/>
            <a:pathLst>
              <a:path w="87630" h="281304">
                <a:moveTo>
                  <a:pt x="87274" y="0"/>
                </a:moveTo>
                <a:lnTo>
                  <a:pt x="0" y="0"/>
                </a:lnTo>
                <a:lnTo>
                  <a:pt x="0" y="281114"/>
                </a:lnTo>
                <a:lnTo>
                  <a:pt x="87274" y="281114"/>
                </a:lnTo>
                <a:lnTo>
                  <a:pt x="87274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48216" y="3654094"/>
            <a:ext cx="87630" cy="563880"/>
          </a:xfrm>
          <a:custGeom>
            <a:avLst/>
            <a:gdLst/>
            <a:ahLst/>
            <a:cxnLst/>
            <a:rect l="l" t="t" r="r" b="b"/>
            <a:pathLst>
              <a:path w="87630" h="563879">
                <a:moveTo>
                  <a:pt x="87287" y="0"/>
                </a:moveTo>
                <a:lnTo>
                  <a:pt x="0" y="0"/>
                </a:lnTo>
                <a:lnTo>
                  <a:pt x="0" y="563740"/>
                </a:lnTo>
                <a:lnTo>
                  <a:pt x="87287" y="563740"/>
                </a:lnTo>
                <a:lnTo>
                  <a:pt x="87287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51632" y="3936720"/>
            <a:ext cx="83185" cy="281305"/>
          </a:xfrm>
          <a:custGeom>
            <a:avLst/>
            <a:gdLst/>
            <a:ahLst/>
            <a:cxnLst/>
            <a:rect l="l" t="t" r="r" b="b"/>
            <a:pathLst>
              <a:path w="83185" h="281304">
                <a:moveTo>
                  <a:pt x="83134" y="0"/>
                </a:moveTo>
                <a:lnTo>
                  <a:pt x="0" y="0"/>
                </a:lnTo>
                <a:lnTo>
                  <a:pt x="0" y="281114"/>
                </a:lnTo>
                <a:lnTo>
                  <a:pt x="83134" y="281114"/>
                </a:lnTo>
                <a:lnTo>
                  <a:pt x="83134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50895" y="3654094"/>
            <a:ext cx="87630" cy="563880"/>
          </a:xfrm>
          <a:custGeom>
            <a:avLst/>
            <a:gdLst/>
            <a:ahLst/>
            <a:cxnLst/>
            <a:rect l="l" t="t" r="r" b="b"/>
            <a:pathLst>
              <a:path w="87629" h="563879">
                <a:moveTo>
                  <a:pt x="87274" y="0"/>
                </a:moveTo>
                <a:lnTo>
                  <a:pt x="0" y="0"/>
                </a:lnTo>
                <a:lnTo>
                  <a:pt x="0" y="563740"/>
                </a:lnTo>
                <a:lnTo>
                  <a:pt x="87274" y="563740"/>
                </a:lnTo>
                <a:lnTo>
                  <a:pt x="87274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50145" y="3375609"/>
            <a:ext cx="87630" cy="372745"/>
          </a:xfrm>
          <a:custGeom>
            <a:avLst/>
            <a:gdLst/>
            <a:ahLst/>
            <a:cxnLst/>
            <a:rect l="l" t="t" r="r" b="b"/>
            <a:pathLst>
              <a:path w="87629" h="372745">
                <a:moveTo>
                  <a:pt x="0" y="372643"/>
                </a:moveTo>
                <a:lnTo>
                  <a:pt x="87287" y="372643"/>
                </a:lnTo>
                <a:lnTo>
                  <a:pt x="87287" y="0"/>
                </a:lnTo>
                <a:lnTo>
                  <a:pt x="0" y="0"/>
                </a:lnTo>
                <a:lnTo>
                  <a:pt x="0" y="372643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53560" y="3654094"/>
            <a:ext cx="83185" cy="94615"/>
          </a:xfrm>
          <a:custGeom>
            <a:avLst/>
            <a:gdLst/>
            <a:ahLst/>
            <a:cxnLst/>
            <a:rect l="l" t="t" r="r" b="b"/>
            <a:pathLst>
              <a:path w="83185" h="94614">
                <a:moveTo>
                  <a:pt x="0" y="94157"/>
                </a:moveTo>
                <a:lnTo>
                  <a:pt x="83134" y="94157"/>
                </a:lnTo>
                <a:lnTo>
                  <a:pt x="83134" y="0"/>
                </a:lnTo>
                <a:lnTo>
                  <a:pt x="0" y="0"/>
                </a:lnTo>
                <a:lnTo>
                  <a:pt x="0" y="94157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5489" y="3375609"/>
            <a:ext cx="87630" cy="372745"/>
          </a:xfrm>
          <a:custGeom>
            <a:avLst/>
            <a:gdLst/>
            <a:ahLst/>
            <a:cxnLst/>
            <a:rect l="l" t="t" r="r" b="b"/>
            <a:pathLst>
              <a:path w="87629" h="372745">
                <a:moveTo>
                  <a:pt x="0" y="372643"/>
                </a:moveTo>
                <a:lnTo>
                  <a:pt x="87287" y="372643"/>
                </a:lnTo>
                <a:lnTo>
                  <a:pt x="87287" y="0"/>
                </a:lnTo>
                <a:lnTo>
                  <a:pt x="0" y="0"/>
                </a:lnTo>
                <a:lnTo>
                  <a:pt x="0" y="372643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54752" y="3375609"/>
            <a:ext cx="87630" cy="372745"/>
          </a:xfrm>
          <a:custGeom>
            <a:avLst/>
            <a:gdLst/>
            <a:ahLst/>
            <a:cxnLst/>
            <a:rect l="l" t="t" r="r" b="b"/>
            <a:pathLst>
              <a:path w="87629" h="372745">
                <a:moveTo>
                  <a:pt x="0" y="372643"/>
                </a:moveTo>
                <a:lnTo>
                  <a:pt x="87287" y="372643"/>
                </a:lnTo>
                <a:lnTo>
                  <a:pt x="87287" y="0"/>
                </a:lnTo>
                <a:lnTo>
                  <a:pt x="0" y="0"/>
                </a:lnTo>
                <a:lnTo>
                  <a:pt x="0" y="372643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36241" y="3969969"/>
            <a:ext cx="83185" cy="248285"/>
          </a:xfrm>
          <a:custGeom>
            <a:avLst/>
            <a:gdLst/>
            <a:ahLst/>
            <a:cxnLst/>
            <a:rect l="l" t="t" r="r" b="b"/>
            <a:pathLst>
              <a:path w="83185" h="248285">
                <a:moveTo>
                  <a:pt x="83134" y="0"/>
                </a:moveTo>
                <a:lnTo>
                  <a:pt x="0" y="0"/>
                </a:lnTo>
                <a:lnTo>
                  <a:pt x="0" y="247865"/>
                </a:lnTo>
                <a:lnTo>
                  <a:pt x="83134" y="247865"/>
                </a:lnTo>
                <a:lnTo>
                  <a:pt x="83134" y="0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35503" y="4078033"/>
            <a:ext cx="87630" cy="140335"/>
          </a:xfrm>
          <a:custGeom>
            <a:avLst/>
            <a:gdLst/>
            <a:ahLst/>
            <a:cxnLst/>
            <a:rect l="l" t="t" r="r" b="b"/>
            <a:pathLst>
              <a:path w="87630" h="140335">
                <a:moveTo>
                  <a:pt x="87287" y="0"/>
                </a:moveTo>
                <a:lnTo>
                  <a:pt x="0" y="0"/>
                </a:lnTo>
                <a:lnTo>
                  <a:pt x="0" y="139801"/>
                </a:lnTo>
                <a:lnTo>
                  <a:pt x="87287" y="139801"/>
                </a:lnTo>
                <a:lnTo>
                  <a:pt x="87287" y="0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34766" y="4148696"/>
            <a:ext cx="87630" cy="69215"/>
          </a:xfrm>
          <a:custGeom>
            <a:avLst/>
            <a:gdLst/>
            <a:ahLst/>
            <a:cxnLst/>
            <a:rect l="l" t="t" r="r" b="b"/>
            <a:pathLst>
              <a:path w="87630" h="69214">
                <a:moveTo>
                  <a:pt x="87274" y="0"/>
                </a:moveTo>
                <a:lnTo>
                  <a:pt x="0" y="0"/>
                </a:lnTo>
                <a:lnTo>
                  <a:pt x="0" y="69138"/>
                </a:lnTo>
                <a:lnTo>
                  <a:pt x="87274" y="69138"/>
                </a:lnTo>
                <a:lnTo>
                  <a:pt x="87274" y="0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8169" y="3762159"/>
            <a:ext cx="34290" cy="455930"/>
          </a:xfrm>
          <a:custGeom>
            <a:avLst/>
            <a:gdLst/>
            <a:ahLst/>
            <a:cxnLst/>
            <a:rect l="l" t="t" r="r" b="b"/>
            <a:pathLst>
              <a:path w="34289" h="455929">
                <a:moveTo>
                  <a:pt x="0" y="455675"/>
                </a:moveTo>
                <a:lnTo>
                  <a:pt x="34239" y="455675"/>
                </a:lnTo>
                <a:lnTo>
                  <a:pt x="34239" y="0"/>
                </a:lnTo>
                <a:lnTo>
                  <a:pt x="0" y="0"/>
                </a:lnTo>
                <a:lnTo>
                  <a:pt x="0" y="455675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42776" y="3550183"/>
            <a:ext cx="83185" cy="198120"/>
          </a:xfrm>
          <a:custGeom>
            <a:avLst/>
            <a:gdLst/>
            <a:ahLst/>
            <a:cxnLst/>
            <a:rect l="l" t="t" r="r" b="b"/>
            <a:pathLst>
              <a:path w="83185" h="198120">
                <a:moveTo>
                  <a:pt x="0" y="198069"/>
                </a:moveTo>
                <a:lnTo>
                  <a:pt x="83134" y="198069"/>
                </a:lnTo>
                <a:lnTo>
                  <a:pt x="83134" y="0"/>
                </a:lnTo>
                <a:lnTo>
                  <a:pt x="0" y="0"/>
                </a:lnTo>
                <a:lnTo>
                  <a:pt x="0" y="198069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42039" y="3724744"/>
            <a:ext cx="87630" cy="23495"/>
          </a:xfrm>
          <a:custGeom>
            <a:avLst/>
            <a:gdLst/>
            <a:ahLst/>
            <a:cxnLst/>
            <a:rect l="l" t="t" r="r" b="b"/>
            <a:pathLst>
              <a:path w="87629" h="23495">
                <a:moveTo>
                  <a:pt x="0" y="23507"/>
                </a:moveTo>
                <a:lnTo>
                  <a:pt x="87274" y="23507"/>
                </a:lnTo>
                <a:lnTo>
                  <a:pt x="87274" y="0"/>
                </a:lnTo>
                <a:lnTo>
                  <a:pt x="0" y="0"/>
                </a:lnTo>
                <a:lnTo>
                  <a:pt x="0" y="23507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4133" y="3232937"/>
            <a:ext cx="0" cy="984885"/>
          </a:xfrm>
          <a:custGeom>
            <a:avLst/>
            <a:gdLst/>
            <a:ahLst/>
            <a:cxnLst/>
            <a:rect l="l" t="t" r="r" b="b"/>
            <a:pathLst>
              <a:path h="984885">
                <a:moveTo>
                  <a:pt x="0" y="984889"/>
                </a:moveTo>
                <a:lnTo>
                  <a:pt x="0" y="0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45054" y="4217827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45054" y="4078033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45054" y="3936717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45054" y="37954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45054" y="3654084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45054" y="3512768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45054" y="3375608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45054" y="3234291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4133" y="4217835"/>
            <a:ext cx="1088390" cy="0"/>
          </a:xfrm>
          <a:custGeom>
            <a:avLst/>
            <a:gdLst/>
            <a:ahLst/>
            <a:cxnLst/>
            <a:rect l="l" t="t" r="r" b="b"/>
            <a:pathLst>
              <a:path w="1088389">
                <a:moveTo>
                  <a:pt x="0" y="0"/>
                </a:moveTo>
                <a:lnTo>
                  <a:pt x="1088275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82455" y="4219358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85870" y="4219358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85128" y="4219358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188542" y="4219358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703859" y="3156685"/>
            <a:ext cx="342900" cy="1148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55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14.00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12.00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10.00</a:t>
            </a:r>
            <a:endParaRPr sz="1000">
              <a:latin typeface="Arial"/>
              <a:cs typeface="Arial"/>
            </a:endParaRPr>
          </a:p>
          <a:p>
            <a:pPr marL="70485"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8.00</a:t>
            </a:r>
            <a:endParaRPr sz="1000">
              <a:latin typeface="Arial"/>
              <a:cs typeface="Arial"/>
            </a:endParaRPr>
          </a:p>
          <a:p>
            <a:pPr marL="70485"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6.00</a:t>
            </a:r>
            <a:endParaRPr sz="1000">
              <a:latin typeface="Arial"/>
              <a:cs typeface="Arial"/>
            </a:endParaRPr>
          </a:p>
          <a:p>
            <a:pPr marL="70485"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4.00</a:t>
            </a:r>
            <a:endParaRPr sz="1000">
              <a:latin typeface="Arial"/>
              <a:cs typeface="Arial"/>
            </a:endParaRPr>
          </a:p>
          <a:p>
            <a:pPr marL="70485"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2.00</a:t>
            </a:r>
            <a:endParaRPr sz="1000">
              <a:latin typeface="Arial"/>
              <a:cs typeface="Arial"/>
            </a:endParaRPr>
          </a:p>
          <a:p>
            <a:pPr marL="133985" algn="ctr">
              <a:lnSpc>
                <a:spcPts val="1155"/>
              </a:lnSpc>
            </a:pPr>
            <a:r>
              <a:rPr sz="1000" spc="-5" dirty="0">
                <a:solidFill>
                  <a:srgbClr val="717074"/>
                </a:solidFill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073113" y="4325315"/>
            <a:ext cx="3992304" cy="442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37505" y="3258502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0" y="0"/>
                </a:moveTo>
                <a:lnTo>
                  <a:pt x="63741" y="0"/>
                </a:lnTo>
                <a:lnTo>
                  <a:pt x="63741" y="63728"/>
                </a:lnTo>
                <a:lnTo>
                  <a:pt x="0" y="63728"/>
                </a:lnTo>
                <a:lnTo>
                  <a:pt x="0" y="0"/>
                </a:lnTo>
                <a:close/>
              </a:path>
            </a:pathLst>
          </a:custGeom>
          <a:solidFill>
            <a:srgbClr val="00A6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414086" y="3219397"/>
            <a:ext cx="75882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717074"/>
                </a:solidFill>
                <a:latin typeface="Arial"/>
                <a:cs typeface="Arial"/>
              </a:rPr>
              <a:t>CpuLimitGhz</a:t>
            </a:r>
            <a:endParaRPr sz="10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337505" y="3500183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0" y="0"/>
                </a:moveTo>
                <a:lnTo>
                  <a:pt x="63741" y="0"/>
                </a:lnTo>
                <a:lnTo>
                  <a:pt x="63741" y="63728"/>
                </a:lnTo>
                <a:lnTo>
                  <a:pt x="0" y="63728"/>
                </a:lnTo>
                <a:lnTo>
                  <a:pt x="0" y="0"/>
                </a:lnTo>
                <a:close/>
              </a:path>
            </a:pathLst>
          </a:custGeom>
          <a:solidFill>
            <a:srgbClr val="99D4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414086" y="3461078"/>
            <a:ext cx="78740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717074"/>
                </a:solidFill>
                <a:latin typeface="Arial"/>
                <a:cs typeface="Arial"/>
              </a:rPr>
              <a:t>CpuUsedGhz</a:t>
            </a:r>
            <a:endParaRPr sz="10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341713" y="3715783"/>
            <a:ext cx="4883721" cy="1945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72408" y="3748252"/>
            <a:ext cx="4767580" cy="1826895"/>
          </a:xfrm>
          <a:custGeom>
            <a:avLst/>
            <a:gdLst/>
            <a:ahLst/>
            <a:cxnLst/>
            <a:rect l="l" t="t" r="r" b="b"/>
            <a:pathLst>
              <a:path w="4767580" h="1826895">
                <a:moveTo>
                  <a:pt x="0" y="0"/>
                </a:moveTo>
                <a:lnTo>
                  <a:pt x="4767148" y="0"/>
                </a:lnTo>
                <a:lnTo>
                  <a:pt x="4767148" y="1826590"/>
                </a:lnTo>
                <a:lnTo>
                  <a:pt x="0" y="18265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58904" y="475824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51335" y="475824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60632" y="4758245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5">
                <a:moveTo>
                  <a:pt x="0" y="0"/>
                </a:moveTo>
                <a:lnTo>
                  <a:pt x="21612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453064" y="4758245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9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232782" y="475824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299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91704" y="4758245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0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79185" y="4616929"/>
            <a:ext cx="48895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4879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458904" y="4616929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51335" y="4616929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53064" y="4616929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>
                <a:moveTo>
                  <a:pt x="0" y="0"/>
                </a:moveTo>
                <a:lnTo>
                  <a:pt x="52369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991704" y="4616929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07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79185" y="4475613"/>
            <a:ext cx="48895" cy="0"/>
          </a:xfrm>
          <a:custGeom>
            <a:avLst/>
            <a:gdLst/>
            <a:ahLst/>
            <a:cxnLst/>
            <a:rect l="l" t="t" r="r" b="b"/>
            <a:pathLst>
              <a:path w="48895">
                <a:moveTo>
                  <a:pt x="0" y="0"/>
                </a:moveTo>
                <a:lnTo>
                  <a:pt x="4879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71617" y="4475612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9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064048" y="4475612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9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53064" y="4475612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>
                <a:moveTo>
                  <a:pt x="0" y="0"/>
                </a:moveTo>
                <a:lnTo>
                  <a:pt x="52369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91704" y="4475612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07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01167" y="4334296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>
                <a:moveTo>
                  <a:pt x="0" y="0"/>
                </a:moveTo>
                <a:lnTo>
                  <a:pt x="107233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85038" y="4334296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>
                <a:moveTo>
                  <a:pt x="0" y="0"/>
                </a:moveTo>
                <a:lnTo>
                  <a:pt x="12884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71617" y="4334296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>
                <a:moveTo>
                  <a:pt x="0" y="0"/>
                </a:moveTo>
                <a:lnTo>
                  <a:pt x="113884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991704" y="4334296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60">
                <a:moveTo>
                  <a:pt x="0" y="0"/>
                </a:moveTo>
                <a:lnTo>
                  <a:pt x="129263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01167" y="4192980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>
                <a:moveTo>
                  <a:pt x="0" y="0"/>
                </a:moveTo>
                <a:lnTo>
                  <a:pt x="107233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97751" y="4192980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2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71617" y="4192980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>
                <a:moveTo>
                  <a:pt x="0" y="0"/>
                </a:moveTo>
                <a:lnTo>
                  <a:pt x="113884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91704" y="4192980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60">
                <a:moveTo>
                  <a:pt x="0" y="0"/>
                </a:moveTo>
                <a:lnTo>
                  <a:pt x="129263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901167" y="4055820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>
                <a:moveTo>
                  <a:pt x="0" y="0"/>
                </a:moveTo>
                <a:lnTo>
                  <a:pt x="107233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97751" y="4055820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2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371617" y="4055820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>
                <a:moveTo>
                  <a:pt x="0" y="0"/>
                </a:moveTo>
                <a:lnTo>
                  <a:pt x="113884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91704" y="4055820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60">
                <a:moveTo>
                  <a:pt x="0" y="0"/>
                </a:moveTo>
                <a:lnTo>
                  <a:pt x="129263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91704" y="3914503"/>
            <a:ext cx="3982085" cy="0"/>
          </a:xfrm>
          <a:custGeom>
            <a:avLst/>
            <a:gdLst/>
            <a:ahLst/>
            <a:cxnLst/>
            <a:rect l="l" t="t" r="r" b="b"/>
            <a:pathLst>
              <a:path w="3982084">
                <a:moveTo>
                  <a:pt x="0" y="0"/>
                </a:moveTo>
                <a:lnTo>
                  <a:pt x="398179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58208" y="4666805"/>
            <a:ext cx="87630" cy="231775"/>
          </a:xfrm>
          <a:custGeom>
            <a:avLst/>
            <a:gdLst/>
            <a:ahLst/>
            <a:cxnLst/>
            <a:rect l="l" t="t" r="r" b="b"/>
            <a:pathLst>
              <a:path w="87629" h="231775">
                <a:moveTo>
                  <a:pt x="87287" y="0"/>
                </a:moveTo>
                <a:lnTo>
                  <a:pt x="0" y="0"/>
                </a:lnTo>
                <a:lnTo>
                  <a:pt x="0" y="231241"/>
                </a:lnTo>
                <a:lnTo>
                  <a:pt x="87287" y="231241"/>
                </a:lnTo>
                <a:lnTo>
                  <a:pt x="87287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365777" y="4438205"/>
            <a:ext cx="87630" cy="460375"/>
          </a:xfrm>
          <a:custGeom>
            <a:avLst/>
            <a:gdLst/>
            <a:ahLst/>
            <a:cxnLst/>
            <a:rect l="l" t="t" r="r" b="b"/>
            <a:pathLst>
              <a:path w="87629" h="460375">
                <a:moveTo>
                  <a:pt x="87287" y="0"/>
                </a:moveTo>
                <a:lnTo>
                  <a:pt x="0" y="0"/>
                </a:lnTo>
                <a:lnTo>
                  <a:pt x="0" y="459841"/>
                </a:lnTo>
                <a:lnTo>
                  <a:pt x="87287" y="459841"/>
                </a:lnTo>
                <a:lnTo>
                  <a:pt x="87287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73358" y="4666805"/>
            <a:ext cx="87630" cy="231775"/>
          </a:xfrm>
          <a:custGeom>
            <a:avLst/>
            <a:gdLst/>
            <a:ahLst/>
            <a:cxnLst/>
            <a:rect l="l" t="t" r="r" b="b"/>
            <a:pathLst>
              <a:path w="87629" h="231775">
                <a:moveTo>
                  <a:pt x="87274" y="0"/>
                </a:moveTo>
                <a:lnTo>
                  <a:pt x="0" y="0"/>
                </a:lnTo>
                <a:lnTo>
                  <a:pt x="0" y="231241"/>
                </a:lnTo>
                <a:lnTo>
                  <a:pt x="87274" y="231241"/>
                </a:lnTo>
                <a:lnTo>
                  <a:pt x="87274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976761" y="4438205"/>
            <a:ext cx="87630" cy="460375"/>
          </a:xfrm>
          <a:custGeom>
            <a:avLst/>
            <a:gdLst/>
            <a:ahLst/>
            <a:cxnLst/>
            <a:rect l="l" t="t" r="r" b="b"/>
            <a:pathLst>
              <a:path w="87629" h="460375">
                <a:moveTo>
                  <a:pt x="87287" y="0"/>
                </a:moveTo>
                <a:lnTo>
                  <a:pt x="0" y="0"/>
                </a:lnTo>
                <a:lnTo>
                  <a:pt x="0" y="459841"/>
                </a:lnTo>
                <a:lnTo>
                  <a:pt x="87287" y="459841"/>
                </a:lnTo>
                <a:lnTo>
                  <a:pt x="87287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84342" y="4005948"/>
            <a:ext cx="87630" cy="892175"/>
          </a:xfrm>
          <a:custGeom>
            <a:avLst/>
            <a:gdLst/>
            <a:ahLst/>
            <a:cxnLst/>
            <a:rect l="l" t="t" r="r" b="b"/>
            <a:pathLst>
              <a:path w="87629" h="892175">
                <a:moveTo>
                  <a:pt x="87274" y="0"/>
                </a:moveTo>
                <a:lnTo>
                  <a:pt x="0" y="0"/>
                </a:lnTo>
                <a:lnTo>
                  <a:pt x="0" y="892098"/>
                </a:lnTo>
                <a:lnTo>
                  <a:pt x="87274" y="892098"/>
                </a:lnTo>
                <a:lnTo>
                  <a:pt x="87274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591911" y="4438205"/>
            <a:ext cx="87630" cy="460375"/>
          </a:xfrm>
          <a:custGeom>
            <a:avLst/>
            <a:gdLst/>
            <a:ahLst/>
            <a:cxnLst/>
            <a:rect l="l" t="t" r="r" b="b"/>
            <a:pathLst>
              <a:path w="87629" h="460375">
                <a:moveTo>
                  <a:pt x="87274" y="0"/>
                </a:moveTo>
                <a:lnTo>
                  <a:pt x="0" y="0"/>
                </a:lnTo>
                <a:lnTo>
                  <a:pt x="0" y="459841"/>
                </a:lnTo>
                <a:lnTo>
                  <a:pt x="87274" y="459841"/>
                </a:lnTo>
                <a:lnTo>
                  <a:pt x="87274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10464" y="4005948"/>
            <a:ext cx="87630" cy="422909"/>
          </a:xfrm>
          <a:custGeom>
            <a:avLst/>
            <a:gdLst/>
            <a:ahLst/>
            <a:cxnLst/>
            <a:rect l="l" t="t" r="r" b="b"/>
            <a:pathLst>
              <a:path w="87629" h="422910">
                <a:moveTo>
                  <a:pt x="0" y="422516"/>
                </a:moveTo>
                <a:lnTo>
                  <a:pt x="87287" y="422516"/>
                </a:lnTo>
                <a:lnTo>
                  <a:pt x="87287" y="0"/>
                </a:lnTo>
                <a:lnTo>
                  <a:pt x="0" y="0"/>
                </a:lnTo>
                <a:lnTo>
                  <a:pt x="0" y="422516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13880" y="4005948"/>
            <a:ext cx="87630" cy="422909"/>
          </a:xfrm>
          <a:custGeom>
            <a:avLst/>
            <a:gdLst/>
            <a:ahLst/>
            <a:cxnLst/>
            <a:rect l="l" t="t" r="r" b="b"/>
            <a:pathLst>
              <a:path w="87629" h="422910">
                <a:moveTo>
                  <a:pt x="0" y="422516"/>
                </a:moveTo>
                <a:lnTo>
                  <a:pt x="87287" y="422516"/>
                </a:lnTo>
                <a:lnTo>
                  <a:pt x="87287" y="0"/>
                </a:lnTo>
                <a:lnTo>
                  <a:pt x="0" y="0"/>
                </a:lnTo>
                <a:lnTo>
                  <a:pt x="0" y="422516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45495" y="4695901"/>
            <a:ext cx="87630" cy="202565"/>
          </a:xfrm>
          <a:custGeom>
            <a:avLst/>
            <a:gdLst/>
            <a:ahLst/>
            <a:cxnLst/>
            <a:rect l="l" t="t" r="r" b="b"/>
            <a:pathLst>
              <a:path w="87629" h="202564">
                <a:moveTo>
                  <a:pt x="87287" y="0"/>
                </a:moveTo>
                <a:lnTo>
                  <a:pt x="0" y="0"/>
                </a:lnTo>
                <a:lnTo>
                  <a:pt x="0" y="202145"/>
                </a:lnTo>
                <a:lnTo>
                  <a:pt x="87287" y="202145"/>
                </a:lnTo>
                <a:lnTo>
                  <a:pt x="87287" y="0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453064" y="4783188"/>
            <a:ext cx="87630" cy="114935"/>
          </a:xfrm>
          <a:custGeom>
            <a:avLst/>
            <a:gdLst/>
            <a:ahLst/>
            <a:cxnLst/>
            <a:rect l="l" t="t" r="r" b="b"/>
            <a:pathLst>
              <a:path w="87629" h="114935">
                <a:moveTo>
                  <a:pt x="87287" y="0"/>
                </a:moveTo>
                <a:lnTo>
                  <a:pt x="0" y="0"/>
                </a:lnTo>
                <a:lnTo>
                  <a:pt x="0" y="114858"/>
                </a:lnTo>
                <a:lnTo>
                  <a:pt x="87287" y="114858"/>
                </a:lnTo>
                <a:lnTo>
                  <a:pt x="87287" y="0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60633" y="4869713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87" y="0"/>
                </a:lnTo>
              </a:path>
            </a:pathLst>
          </a:custGeom>
          <a:ln w="56667">
            <a:solidFill>
              <a:srgbClr val="7EBD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064048" y="4525492"/>
            <a:ext cx="87630" cy="372745"/>
          </a:xfrm>
          <a:custGeom>
            <a:avLst/>
            <a:gdLst/>
            <a:ahLst/>
            <a:cxnLst/>
            <a:rect l="l" t="t" r="r" b="b"/>
            <a:pathLst>
              <a:path w="87629" h="372745">
                <a:moveTo>
                  <a:pt x="87287" y="0"/>
                </a:moveTo>
                <a:lnTo>
                  <a:pt x="0" y="0"/>
                </a:lnTo>
                <a:lnTo>
                  <a:pt x="0" y="372554"/>
                </a:lnTo>
                <a:lnTo>
                  <a:pt x="87287" y="372554"/>
                </a:lnTo>
                <a:lnTo>
                  <a:pt x="87287" y="0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371617" y="4600308"/>
            <a:ext cx="87630" cy="297815"/>
          </a:xfrm>
          <a:custGeom>
            <a:avLst/>
            <a:gdLst/>
            <a:ahLst/>
            <a:cxnLst/>
            <a:rect l="l" t="t" r="r" b="b"/>
            <a:pathLst>
              <a:path w="87629" h="297814">
                <a:moveTo>
                  <a:pt x="87287" y="0"/>
                </a:moveTo>
                <a:lnTo>
                  <a:pt x="0" y="0"/>
                </a:lnTo>
                <a:lnTo>
                  <a:pt x="0" y="297738"/>
                </a:lnTo>
                <a:lnTo>
                  <a:pt x="87287" y="297738"/>
                </a:lnTo>
                <a:lnTo>
                  <a:pt x="87287" y="0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79185" y="4666805"/>
            <a:ext cx="48895" cy="231775"/>
          </a:xfrm>
          <a:custGeom>
            <a:avLst/>
            <a:gdLst/>
            <a:ahLst/>
            <a:cxnLst/>
            <a:rect l="l" t="t" r="r" b="b"/>
            <a:pathLst>
              <a:path w="48895" h="231775">
                <a:moveTo>
                  <a:pt x="0" y="231241"/>
                </a:moveTo>
                <a:lnTo>
                  <a:pt x="48793" y="231241"/>
                </a:lnTo>
                <a:lnTo>
                  <a:pt x="48793" y="0"/>
                </a:lnTo>
                <a:lnTo>
                  <a:pt x="0" y="0"/>
                </a:lnTo>
                <a:lnTo>
                  <a:pt x="0" y="231241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597751" y="4188828"/>
            <a:ext cx="87630" cy="240029"/>
          </a:xfrm>
          <a:custGeom>
            <a:avLst/>
            <a:gdLst/>
            <a:ahLst/>
            <a:cxnLst/>
            <a:rect l="l" t="t" r="r" b="b"/>
            <a:pathLst>
              <a:path w="87629" h="240029">
                <a:moveTo>
                  <a:pt x="0" y="239636"/>
                </a:moveTo>
                <a:lnTo>
                  <a:pt x="87287" y="239636"/>
                </a:lnTo>
                <a:lnTo>
                  <a:pt x="87287" y="0"/>
                </a:lnTo>
                <a:lnTo>
                  <a:pt x="0" y="0"/>
                </a:lnTo>
                <a:lnTo>
                  <a:pt x="0" y="239636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901167" y="4375861"/>
            <a:ext cx="87630" cy="52705"/>
          </a:xfrm>
          <a:custGeom>
            <a:avLst/>
            <a:gdLst/>
            <a:ahLst/>
            <a:cxnLst/>
            <a:rect l="l" t="t" r="r" b="b"/>
            <a:pathLst>
              <a:path w="87629" h="52704">
                <a:moveTo>
                  <a:pt x="0" y="52603"/>
                </a:moveTo>
                <a:lnTo>
                  <a:pt x="87274" y="52603"/>
                </a:lnTo>
                <a:lnTo>
                  <a:pt x="87274" y="0"/>
                </a:lnTo>
                <a:lnTo>
                  <a:pt x="0" y="0"/>
                </a:lnTo>
                <a:lnTo>
                  <a:pt x="0" y="52603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993667" y="3913149"/>
            <a:ext cx="0" cy="984885"/>
          </a:xfrm>
          <a:custGeom>
            <a:avLst/>
            <a:gdLst/>
            <a:ahLst/>
            <a:cxnLst/>
            <a:rect l="l" t="t" r="r" b="b"/>
            <a:pathLst>
              <a:path h="984885">
                <a:moveTo>
                  <a:pt x="0" y="984889"/>
                </a:moveTo>
                <a:lnTo>
                  <a:pt x="1" y="0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54303" y="489803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954303" y="4758245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954303" y="4616929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954303" y="4475612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954303" y="433429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954303" y="419298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54303" y="405582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954303" y="3914503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993667" y="4898047"/>
            <a:ext cx="1734820" cy="0"/>
          </a:xfrm>
          <a:custGeom>
            <a:avLst/>
            <a:gdLst/>
            <a:ahLst/>
            <a:cxnLst/>
            <a:rect l="l" t="t" r="r" b="b"/>
            <a:pathLst>
              <a:path w="1734820">
                <a:moveTo>
                  <a:pt x="0" y="0"/>
                </a:moveTo>
                <a:lnTo>
                  <a:pt x="1734312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991704" y="4899570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299275" y="4899570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606846" y="4899570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914417" y="4899570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217833" y="4899570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25398" y="4899570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3448519" y="3836896"/>
            <a:ext cx="448945" cy="1148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55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140000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120000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100000</a:t>
            </a:r>
            <a:endParaRPr sz="1000">
              <a:latin typeface="Arial"/>
              <a:cs typeface="Arial"/>
            </a:endParaRPr>
          </a:p>
          <a:p>
            <a:pPr marL="70485"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80000</a:t>
            </a:r>
            <a:endParaRPr sz="1000">
              <a:latin typeface="Arial"/>
              <a:cs typeface="Arial"/>
            </a:endParaRPr>
          </a:p>
          <a:p>
            <a:pPr marL="70485"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60000</a:t>
            </a:r>
            <a:endParaRPr sz="1000">
              <a:latin typeface="Arial"/>
              <a:cs typeface="Arial"/>
            </a:endParaRPr>
          </a:p>
          <a:p>
            <a:pPr marL="70485"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40000</a:t>
            </a:r>
            <a:endParaRPr sz="1000">
              <a:latin typeface="Arial"/>
              <a:cs typeface="Arial"/>
            </a:endParaRPr>
          </a:p>
          <a:p>
            <a:pPr marL="70485"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20000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ts val="1155"/>
              </a:lnSpc>
            </a:pPr>
            <a:r>
              <a:rPr sz="1000" spc="-5" dirty="0">
                <a:solidFill>
                  <a:srgbClr val="717074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85353" y="5005527"/>
            <a:ext cx="4057265" cy="4423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934365" y="3938701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0"/>
                </a:moveTo>
                <a:lnTo>
                  <a:pt x="63741" y="0"/>
                </a:lnTo>
                <a:lnTo>
                  <a:pt x="63741" y="63741"/>
                </a:lnTo>
                <a:lnTo>
                  <a:pt x="0" y="63741"/>
                </a:lnTo>
                <a:lnTo>
                  <a:pt x="0" y="0"/>
                </a:lnTo>
                <a:close/>
              </a:path>
            </a:pathLst>
          </a:custGeom>
          <a:solidFill>
            <a:srgbClr val="007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7010933" y="3899609"/>
            <a:ext cx="94234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717074"/>
                </a:solidFill>
                <a:latin typeface="Arial"/>
                <a:cs typeface="Arial"/>
              </a:rPr>
              <a:t>MemoryLimitMB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934365" y="4180395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0"/>
                </a:moveTo>
                <a:lnTo>
                  <a:pt x="63741" y="0"/>
                </a:lnTo>
                <a:lnTo>
                  <a:pt x="63741" y="63728"/>
                </a:lnTo>
                <a:lnTo>
                  <a:pt x="0" y="63728"/>
                </a:lnTo>
                <a:lnTo>
                  <a:pt x="0" y="0"/>
                </a:lnTo>
                <a:close/>
              </a:path>
            </a:pathLst>
          </a:custGeom>
          <a:solidFill>
            <a:srgbClr val="7EBD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7010933" y="4141290"/>
            <a:ext cx="97028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717074"/>
                </a:solidFill>
                <a:latin typeface="Arial"/>
                <a:cs typeface="Arial"/>
              </a:rPr>
              <a:t>MemoryUsedMB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698375" y="4397437"/>
            <a:ext cx="4883721" cy="1941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27979" y="4428464"/>
            <a:ext cx="4767580" cy="1826895"/>
          </a:xfrm>
          <a:custGeom>
            <a:avLst/>
            <a:gdLst/>
            <a:ahLst/>
            <a:cxnLst/>
            <a:rect l="l" t="t" r="r" b="b"/>
            <a:pathLst>
              <a:path w="4767580" h="1826895">
                <a:moveTo>
                  <a:pt x="0" y="0"/>
                </a:moveTo>
                <a:lnTo>
                  <a:pt x="4767135" y="0"/>
                </a:lnTo>
                <a:lnTo>
                  <a:pt x="4767135" y="1826585"/>
                </a:lnTo>
                <a:lnTo>
                  <a:pt x="0" y="18265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175290" y="5438456"/>
            <a:ext cx="154305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78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871874" y="5438456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2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564293" y="5438456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9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344012" y="5438456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00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040596" y="5438456"/>
            <a:ext cx="128905" cy="0"/>
          </a:xfrm>
          <a:custGeom>
            <a:avLst/>
            <a:gdLst/>
            <a:ahLst/>
            <a:cxnLst/>
            <a:rect l="l" t="t" r="r" b="b"/>
            <a:pathLst>
              <a:path w="128904">
                <a:moveTo>
                  <a:pt x="0" y="0"/>
                </a:moveTo>
                <a:lnTo>
                  <a:pt x="12885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645741" y="5438457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9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338172" y="5438457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8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034756" y="5438457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2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727188" y="5438457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8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506906" y="5438457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299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116203" y="5438457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2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808634" y="5438457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8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501053" y="5438457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9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347274" y="543845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504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256724" y="5297140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>
                <a:moveTo>
                  <a:pt x="0" y="0"/>
                </a:moveTo>
                <a:lnTo>
                  <a:pt x="107234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8953309" y="5297140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4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8034756" y="5297141"/>
            <a:ext cx="831850" cy="0"/>
          </a:xfrm>
          <a:custGeom>
            <a:avLst/>
            <a:gdLst/>
            <a:ahLst/>
            <a:cxnLst/>
            <a:rect l="l" t="t" r="r" b="b"/>
            <a:pathLst>
              <a:path w="831850">
                <a:moveTo>
                  <a:pt x="0" y="0"/>
                </a:moveTo>
                <a:lnTo>
                  <a:pt x="83127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727188" y="5297141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8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19619" y="5297141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8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808634" y="5297141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>
                <a:moveTo>
                  <a:pt x="0" y="0"/>
                </a:moveTo>
                <a:lnTo>
                  <a:pt x="52369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347274" y="5297141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07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9256724" y="5155824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>
                <a:moveTo>
                  <a:pt x="0" y="0"/>
                </a:moveTo>
                <a:lnTo>
                  <a:pt x="107234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953309" y="5155824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4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034756" y="5155824"/>
            <a:ext cx="831850" cy="0"/>
          </a:xfrm>
          <a:custGeom>
            <a:avLst/>
            <a:gdLst/>
            <a:ahLst/>
            <a:cxnLst/>
            <a:rect l="l" t="t" r="r" b="b"/>
            <a:pathLst>
              <a:path w="831850">
                <a:moveTo>
                  <a:pt x="0" y="0"/>
                </a:moveTo>
                <a:lnTo>
                  <a:pt x="831278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27188" y="5155824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8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419619" y="5155824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5">
                <a:moveTo>
                  <a:pt x="0" y="0"/>
                </a:moveTo>
                <a:lnTo>
                  <a:pt x="22028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808634" y="5155824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>
                <a:moveTo>
                  <a:pt x="0" y="0"/>
                </a:moveTo>
                <a:lnTo>
                  <a:pt x="52369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347274" y="5155824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07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256724" y="5014507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>
                <a:moveTo>
                  <a:pt x="0" y="0"/>
                </a:moveTo>
                <a:lnTo>
                  <a:pt x="107234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953309" y="5014507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4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27188" y="5014508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>
                <a:moveTo>
                  <a:pt x="0" y="0"/>
                </a:moveTo>
                <a:lnTo>
                  <a:pt x="113884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347274" y="5014508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29262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256724" y="4873192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>
                <a:moveTo>
                  <a:pt x="0" y="0"/>
                </a:moveTo>
                <a:lnTo>
                  <a:pt x="107234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953309" y="4873192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4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27188" y="4873192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>
                <a:moveTo>
                  <a:pt x="0" y="0"/>
                </a:moveTo>
                <a:lnTo>
                  <a:pt x="113884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347274" y="4873192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29262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256724" y="4736032"/>
            <a:ext cx="1072515" cy="0"/>
          </a:xfrm>
          <a:custGeom>
            <a:avLst/>
            <a:gdLst/>
            <a:ahLst/>
            <a:cxnLst/>
            <a:rect l="l" t="t" r="r" b="b"/>
            <a:pathLst>
              <a:path w="1072515">
                <a:moveTo>
                  <a:pt x="0" y="0"/>
                </a:moveTo>
                <a:lnTo>
                  <a:pt x="107234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953309" y="4736032"/>
            <a:ext cx="216535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141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727188" y="4736032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90">
                <a:moveTo>
                  <a:pt x="0" y="0"/>
                </a:moveTo>
                <a:lnTo>
                  <a:pt x="113884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347274" y="4736032"/>
            <a:ext cx="1292860" cy="0"/>
          </a:xfrm>
          <a:custGeom>
            <a:avLst/>
            <a:gdLst/>
            <a:ahLst/>
            <a:cxnLst/>
            <a:rect l="l" t="t" r="r" b="b"/>
            <a:pathLst>
              <a:path w="1292859">
                <a:moveTo>
                  <a:pt x="0" y="0"/>
                </a:moveTo>
                <a:lnTo>
                  <a:pt x="129262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347274" y="4594716"/>
            <a:ext cx="3982085" cy="0"/>
          </a:xfrm>
          <a:custGeom>
            <a:avLst/>
            <a:gdLst/>
            <a:ahLst/>
            <a:cxnLst/>
            <a:rect l="l" t="t" r="r" b="b"/>
            <a:pathLst>
              <a:path w="3982084">
                <a:moveTo>
                  <a:pt x="0" y="0"/>
                </a:moveTo>
                <a:lnTo>
                  <a:pt x="3981797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413779" y="5288838"/>
            <a:ext cx="87630" cy="289560"/>
          </a:xfrm>
          <a:custGeom>
            <a:avLst/>
            <a:gdLst/>
            <a:ahLst/>
            <a:cxnLst/>
            <a:rect l="l" t="t" r="r" b="b"/>
            <a:pathLst>
              <a:path w="87629" h="289560">
                <a:moveTo>
                  <a:pt x="87274" y="0"/>
                </a:moveTo>
                <a:lnTo>
                  <a:pt x="0" y="0"/>
                </a:lnTo>
                <a:lnTo>
                  <a:pt x="0" y="289420"/>
                </a:lnTo>
                <a:lnTo>
                  <a:pt x="87274" y="289420"/>
                </a:lnTo>
                <a:lnTo>
                  <a:pt x="87274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721347" y="5060238"/>
            <a:ext cx="87630" cy="518159"/>
          </a:xfrm>
          <a:custGeom>
            <a:avLst/>
            <a:gdLst/>
            <a:ahLst/>
            <a:cxnLst/>
            <a:rect l="l" t="t" r="r" b="b"/>
            <a:pathLst>
              <a:path w="87629" h="518160">
                <a:moveTo>
                  <a:pt x="87287" y="0"/>
                </a:moveTo>
                <a:lnTo>
                  <a:pt x="0" y="0"/>
                </a:lnTo>
                <a:lnTo>
                  <a:pt x="0" y="518020"/>
                </a:lnTo>
                <a:lnTo>
                  <a:pt x="87287" y="518020"/>
                </a:lnTo>
                <a:lnTo>
                  <a:pt x="87287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028916" y="5288838"/>
            <a:ext cx="87630" cy="289560"/>
          </a:xfrm>
          <a:custGeom>
            <a:avLst/>
            <a:gdLst/>
            <a:ahLst/>
            <a:cxnLst/>
            <a:rect l="l" t="t" r="r" b="b"/>
            <a:pathLst>
              <a:path w="87629" h="289560">
                <a:moveTo>
                  <a:pt x="87287" y="0"/>
                </a:moveTo>
                <a:lnTo>
                  <a:pt x="0" y="0"/>
                </a:lnTo>
                <a:lnTo>
                  <a:pt x="0" y="289420"/>
                </a:lnTo>
                <a:lnTo>
                  <a:pt x="87287" y="289420"/>
                </a:lnTo>
                <a:lnTo>
                  <a:pt x="87287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332332" y="5060238"/>
            <a:ext cx="87630" cy="518159"/>
          </a:xfrm>
          <a:custGeom>
            <a:avLst/>
            <a:gdLst/>
            <a:ahLst/>
            <a:cxnLst/>
            <a:rect l="l" t="t" r="r" b="b"/>
            <a:pathLst>
              <a:path w="87629" h="518160">
                <a:moveTo>
                  <a:pt x="87287" y="0"/>
                </a:moveTo>
                <a:lnTo>
                  <a:pt x="0" y="0"/>
                </a:lnTo>
                <a:lnTo>
                  <a:pt x="0" y="518020"/>
                </a:lnTo>
                <a:lnTo>
                  <a:pt x="87287" y="518020"/>
                </a:lnTo>
                <a:lnTo>
                  <a:pt x="87287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39901" y="4657064"/>
            <a:ext cx="87630" cy="921385"/>
          </a:xfrm>
          <a:custGeom>
            <a:avLst/>
            <a:gdLst/>
            <a:ahLst/>
            <a:cxnLst/>
            <a:rect l="l" t="t" r="r" b="b"/>
            <a:pathLst>
              <a:path w="87629" h="921385">
                <a:moveTo>
                  <a:pt x="87287" y="0"/>
                </a:moveTo>
                <a:lnTo>
                  <a:pt x="0" y="0"/>
                </a:lnTo>
                <a:lnTo>
                  <a:pt x="0" y="921194"/>
                </a:lnTo>
                <a:lnTo>
                  <a:pt x="87287" y="921194"/>
                </a:lnTo>
                <a:lnTo>
                  <a:pt x="87287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947469" y="5060238"/>
            <a:ext cx="87630" cy="518159"/>
          </a:xfrm>
          <a:custGeom>
            <a:avLst/>
            <a:gdLst/>
            <a:ahLst/>
            <a:cxnLst/>
            <a:rect l="l" t="t" r="r" b="b"/>
            <a:pathLst>
              <a:path w="87629" h="518160">
                <a:moveTo>
                  <a:pt x="87287" y="0"/>
                </a:moveTo>
                <a:lnTo>
                  <a:pt x="0" y="0"/>
                </a:lnTo>
                <a:lnTo>
                  <a:pt x="0" y="518020"/>
                </a:lnTo>
                <a:lnTo>
                  <a:pt x="87287" y="518020"/>
                </a:lnTo>
                <a:lnTo>
                  <a:pt x="87287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250885" y="5288838"/>
            <a:ext cx="87630" cy="289560"/>
          </a:xfrm>
          <a:custGeom>
            <a:avLst/>
            <a:gdLst/>
            <a:ahLst/>
            <a:cxnLst/>
            <a:rect l="l" t="t" r="r" b="b"/>
            <a:pathLst>
              <a:path w="87629" h="289560">
                <a:moveTo>
                  <a:pt x="87287" y="0"/>
                </a:moveTo>
                <a:lnTo>
                  <a:pt x="0" y="0"/>
                </a:lnTo>
                <a:lnTo>
                  <a:pt x="0" y="289420"/>
                </a:lnTo>
                <a:lnTo>
                  <a:pt x="87287" y="289420"/>
                </a:lnTo>
                <a:lnTo>
                  <a:pt x="87287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558453" y="5288838"/>
            <a:ext cx="87630" cy="289560"/>
          </a:xfrm>
          <a:custGeom>
            <a:avLst/>
            <a:gdLst/>
            <a:ahLst/>
            <a:cxnLst/>
            <a:rect l="l" t="t" r="r" b="b"/>
            <a:pathLst>
              <a:path w="87629" h="289560">
                <a:moveTo>
                  <a:pt x="87287" y="0"/>
                </a:moveTo>
                <a:lnTo>
                  <a:pt x="0" y="0"/>
                </a:lnTo>
                <a:lnTo>
                  <a:pt x="0" y="289420"/>
                </a:lnTo>
                <a:lnTo>
                  <a:pt x="87287" y="289420"/>
                </a:lnTo>
                <a:lnTo>
                  <a:pt x="87287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866034" y="4657064"/>
            <a:ext cx="87630" cy="921385"/>
          </a:xfrm>
          <a:custGeom>
            <a:avLst/>
            <a:gdLst/>
            <a:ahLst/>
            <a:cxnLst/>
            <a:rect l="l" t="t" r="r" b="b"/>
            <a:pathLst>
              <a:path w="87629" h="921385">
                <a:moveTo>
                  <a:pt x="87274" y="0"/>
                </a:moveTo>
                <a:lnTo>
                  <a:pt x="0" y="0"/>
                </a:lnTo>
                <a:lnTo>
                  <a:pt x="0" y="921194"/>
                </a:lnTo>
                <a:lnTo>
                  <a:pt x="87274" y="921194"/>
                </a:lnTo>
                <a:lnTo>
                  <a:pt x="87274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9169451" y="4657064"/>
            <a:ext cx="87630" cy="921385"/>
          </a:xfrm>
          <a:custGeom>
            <a:avLst/>
            <a:gdLst/>
            <a:ahLst/>
            <a:cxnLst/>
            <a:rect l="l" t="t" r="r" b="b"/>
            <a:pathLst>
              <a:path w="87629" h="921385">
                <a:moveTo>
                  <a:pt x="87274" y="0"/>
                </a:moveTo>
                <a:lnTo>
                  <a:pt x="0" y="0"/>
                </a:lnTo>
                <a:lnTo>
                  <a:pt x="0" y="921194"/>
                </a:lnTo>
                <a:lnTo>
                  <a:pt x="87274" y="921194"/>
                </a:lnTo>
                <a:lnTo>
                  <a:pt x="87274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9477019" y="5376113"/>
            <a:ext cx="87630" cy="202565"/>
          </a:xfrm>
          <a:custGeom>
            <a:avLst/>
            <a:gdLst/>
            <a:ahLst/>
            <a:cxnLst/>
            <a:rect l="l" t="t" r="r" b="b"/>
            <a:pathLst>
              <a:path w="87629" h="202564">
                <a:moveTo>
                  <a:pt x="87274" y="0"/>
                </a:moveTo>
                <a:lnTo>
                  <a:pt x="0" y="0"/>
                </a:lnTo>
                <a:lnTo>
                  <a:pt x="0" y="202145"/>
                </a:lnTo>
                <a:lnTo>
                  <a:pt x="87274" y="202145"/>
                </a:lnTo>
                <a:lnTo>
                  <a:pt x="87274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784588" y="5376113"/>
            <a:ext cx="87630" cy="202565"/>
          </a:xfrm>
          <a:custGeom>
            <a:avLst/>
            <a:gdLst/>
            <a:ahLst/>
            <a:cxnLst/>
            <a:rect l="l" t="t" r="r" b="b"/>
            <a:pathLst>
              <a:path w="87629" h="202564">
                <a:moveTo>
                  <a:pt x="87287" y="0"/>
                </a:moveTo>
                <a:lnTo>
                  <a:pt x="0" y="0"/>
                </a:lnTo>
                <a:lnTo>
                  <a:pt x="0" y="202145"/>
                </a:lnTo>
                <a:lnTo>
                  <a:pt x="87287" y="202145"/>
                </a:lnTo>
                <a:lnTo>
                  <a:pt x="87287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088003" y="5288838"/>
            <a:ext cx="87630" cy="289560"/>
          </a:xfrm>
          <a:custGeom>
            <a:avLst/>
            <a:gdLst/>
            <a:ahLst/>
            <a:cxnLst/>
            <a:rect l="l" t="t" r="r" b="b"/>
            <a:pathLst>
              <a:path w="87629" h="289560">
                <a:moveTo>
                  <a:pt x="87287" y="0"/>
                </a:moveTo>
                <a:lnTo>
                  <a:pt x="0" y="0"/>
                </a:lnTo>
                <a:lnTo>
                  <a:pt x="0" y="289420"/>
                </a:lnTo>
                <a:lnTo>
                  <a:pt x="87287" y="289420"/>
                </a:lnTo>
                <a:lnTo>
                  <a:pt x="87287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501053" y="5484190"/>
            <a:ext cx="87630" cy="94615"/>
          </a:xfrm>
          <a:custGeom>
            <a:avLst/>
            <a:gdLst/>
            <a:ahLst/>
            <a:cxnLst/>
            <a:rect l="l" t="t" r="r" b="b"/>
            <a:pathLst>
              <a:path w="87629" h="94614">
                <a:moveTo>
                  <a:pt x="87287" y="0"/>
                </a:moveTo>
                <a:lnTo>
                  <a:pt x="0" y="0"/>
                </a:lnTo>
                <a:lnTo>
                  <a:pt x="0" y="94068"/>
                </a:lnTo>
                <a:lnTo>
                  <a:pt x="87287" y="94068"/>
                </a:lnTo>
                <a:lnTo>
                  <a:pt x="87287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808634" y="5554078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74" y="0"/>
                </a:lnTo>
              </a:path>
            </a:pathLst>
          </a:custGeom>
          <a:ln w="48361">
            <a:solidFill>
              <a:srgbClr val="3C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116203" y="5564473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87" y="0"/>
                </a:lnTo>
              </a:path>
            </a:pathLst>
          </a:custGeom>
          <a:ln w="27571">
            <a:solidFill>
              <a:srgbClr val="3C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419619" y="5421833"/>
            <a:ext cx="87630" cy="156845"/>
          </a:xfrm>
          <a:custGeom>
            <a:avLst/>
            <a:gdLst/>
            <a:ahLst/>
            <a:cxnLst/>
            <a:rect l="l" t="t" r="r" b="b"/>
            <a:pathLst>
              <a:path w="87629" h="156845">
                <a:moveTo>
                  <a:pt x="87287" y="0"/>
                </a:moveTo>
                <a:lnTo>
                  <a:pt x="0" y="0"/>
                </a:lnTo>
                <a:lnTo>
                  <a:pt x="0" y="156425"/>
                </a:lnTo>
                <a:lnTo>
                  <a:pt x="87287" y="156425"/>
                </a:lnTo>
                <a:lnTo>
                  <a:pt x="87287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727188" y="5463400"/>
            <a:ext cx="87630" cy="114935"/>
          </a:xfrm>
          <a:custGeom>
            <a:avLst/>
            <a:gdLst/>
            <a:ahLst/>
            <a:cxnLst/>
            <a:rect l="l" t="t" r="r" b="b"/>
            <a:pathLst>
              <a:path w="87629" h="114935">
                <a:moveTo>
                  <a:pt x="87287" y="0"/>
                </a:moveTo>
                <a:lnTo>
                  <a:pt x="0" y="0"/>
                </a:lnTo>
                <a:lnTo>
                  <a:pt x="0" y="114858"/>
                </a:lnTo>
                <a:lnTo>
                  <a:pt x="87287" y="114858"/>
                </a:lnTo>
                <a:lnTo>
                  <a:pt x="87287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8034756" y="5484190"/>
            <a:ext cx="87630" cy="94615"/>
          </a:xfrm>
          <a:custGeom>
            <a:avLst/>
            <a:gdLst/>
            <a:ahLst/>
            <a:cxnLst/>
            <a:rect l="l" t="t" r="r" b="b"/>
            <a:pathLst>
              <a:path w="87629" h="94614">
                <a:moveTo>
                  <a:pt x="87287" y="0"/>
                </a:moveTo>
                <a:lnTo>
                  <a:pt x="0" y="0"/>
                </a:lnTo>
                <a:lnTo>
                  <a:pt x="0" y="94068"/>
                </a:lnTo>
                <a:lnTo>
                  <a:pt x="87287" y="94068"/>
                </a:lnTo>
                <a:lnTo>
                  <a:pt x="87287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8338172" y="5475871"/>
            <a:ext cx="87630" cy="102870"/>
          </a:xfrm>
          <a:custGeom>
            <a:avLst/>
            <a:gdLst/>
            <a:ahLst/>
            <a:cxnLst/>
            <a:rect l="l" t="t" r="r" b="b"/>
            <a:pathLst>
              <a:path w="87629" h="102870">
                <a:moveTo>
                  <a:pt x="87287" y="0"/>
                </a:moveTo>
                <a:lnTo>
                  <a:pt x="0" y="0"/>
                </a:lnTo>
                <a:lnTo>
                  <a:pt x="0" y="102387"/>
                </a:lnTo>
                <a:lnTo>
                  <a:pt x="87287" y="102387"/>
                </a:lnTo>
                <a:lnTo>
                  <a:pt x="87287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8645741" y="5552001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87" y="0"/>
                </a:lnTo>
              </a:path>
            </a:pathLst>
          </a:custGeom>
          <a:ln w="52514">
            <a:solidFill>
              <a:srgbClr val="3C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8953309" y="5309615"/>
            <a:ext cx="87630" cy="269240"/>
          </a:xfrm>
          <a:custGeom>
            <a:avLst/>
            <a:gdLst/>
            <a:ahLst/>
            <a:cxnLst/>
            <a:rect l="l" t="t" r="r" b="b"/>
            <a:pathLst>
              <a:path w="87629" h="269239">
                <a:moveTo>
                  <a:pt x="87287" y="0"/>
                </a:moveTo>
                <a:lnTo>
                  <a:pt x="0" y="0"/>
                </a:lnTo>
                <a:lnTo>
                  <a:pt x="0" y="268643"/>
                </a:lnTo>
                <a:lnTo>
                  <a:pt x="87287" y="268643"/>
                </a:lnTo>
                <a:lnTo>
                  <a:pt x="87287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9256724" y="5380278"/>
            <a:ext cx="87630" cy="198120"/>
          </a:xfrm>
          <a:custGeom>
            <a:avLst/>
            <a:gdLst/>
            <a:ahLst/>
            <a:cxnLst/>
            <a:rect l="l" t="t" r="r" b="b"/>
            <a:pathLst>
              <a:path w="87629" h="198120">
                <a:moveTo>
                  <a:pt x="87287" y="0"/>
                </a:moveTo>
                <a:lnTo>
                  <a:pt x="0" y="0"/>
                </a:lnTo>
                <a:lnTo>
                  <a:pt x="0" y="197980"/>
                </a:lnTo>
                <a:lnTo>
                  <a:pt x="87287" y="197980"/>
                </a:lnTo>
                <a:lnTo>
                  <a:pt x="87287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564293" y="556031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87" y="0"/>
                </a:lnTo>
              </a:path>
            </a:pathLst>
          </a:custGeom>
          <a:ln w="35890">
            <a:solidFill>
              <a:srgbClr val="3C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871874" y="5560314"/>
            <a:ext cx="87630" cy="0"/>
          </a:xfrm>
          <a:custGeom>
            <a:avLst/>
            <a:gdLst/>
            <a:ahLst/>
            <a:cxnLst/>
            <a:rect l="l" t="t" r="r" b="b"/>
            <a:pathLst>
              <a:path w="87629">
                <a:moveTo>
                  <a:pt x="0" y="0"/>
                </a:moveTo>
                <a:lnTo>
                  <a:pt x="87274" y="0"/>
                </a:lnTo>
              </a:path>
            </a:pathLst>
          </a:custGeom>
          <a:ln w="35890">
            <a:solidFill>
              <a:srgbClr val="3C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0175290" y="5475871"/>
            <a:ext cx="87630" cy="102870"/>
          </a:xfrm>
          <a:custGeom>
            <a:avLst/>
            <a:gdLst/>
            <a:ahLst/>
            <a:cxnLst/>
            <a:rect l="l" t="t" r="r" b="b"/>
            <a:pathLst>
              <a:path w="87629" h="102870">
                <a:moveTo>
                  <a:pt x="87274" y="0"/>
                </a:moveTo>
                <a:lnTo>
                  <a:pt x="0" y="0"/>
                </a:lnTo>
                <a:lnTo>
                  <a:pt x="0" y="102387"/>
                </a:lnTo>
                <a:lnTo>
                  <a:pt x="87274" y="102387"/>
                </a:lnTo>
                <a:lnTo>
                  <a:pt x="87274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349238" y="4593361"/>
            <a:ext cx="0" cy="984885"/>
          </a:xfrm>
          <a:custGeom>
            <a:avLst/>
            <a:gdLst/>
            <a:ahLst/>
            <a:cxnLst/>
            <a:rect l="l" t="t" r="r" b="b"/>
            <a:pathLst>
              <a:path h="984885">
                <a:moveTo>
                  <a:pt x="0" y="984889"/>
                </a:moveTo>
                <a:lnTo>
                  <a:pt x="1" y="0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309861" y="5578250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309861" y="5438457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309861" y="5297141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309861" y="5155824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309861" y="5014508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309861" y="4873192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309861" y="4736032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309861" y="4594716"/>
            <a:ext cx="37465" cy="0"/>
          </a:xfrm>
          <a:custGeom>
            <a:avLst/>
            <a:gdLst/>
            <a:ahLst/>
            <a:cxnLst/>
            <a:rect l="l" t="t" r="r" b="b"/>
            <a:pathLst>
              <a:path w="37464">
                <a:moveTo>
                  <a:pt x="0" y="0"/>
                </a:moveTo>
                <a:lnTo>
                  <a:pt x="37406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349238" y="5578259"/>
            <a:ext cx="3981450" cy="0"/>
          </a:xfrm>
          <a:custGeom>
            <a:avLst/>
            <a:gdLst/>
            <a:ahLst/>
            <a:cxnLst/>
            <a:rect l="l" t="t" r="r" b="b"/>
            <a:pathLst>
              <a:path w="3981450">
                <a:moveTo>
                  <a:pt x="0" y="0"/>
                </a:moveTo>
                <a:lnTo>
                  <a:pt x="3980953" y="0"/>
                </a:lnTo>
              </a:path>
            </a:pathLst>
          </a:custGeom>
          <a:ln w="9513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347274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654845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962416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269988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573404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880969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188544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8491953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8799528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9107103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9410513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9718088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0025653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0329071" y="5579782"/>
            <a:ext cx="0" cy="36830"/>
          </a:xfrm>
          <a:custGeom>
            <a:avLst/>
            <a:gdLst/>
            <a:ahLst/>
            <a:cxnLst/>
            <a:rect l="l" t="t" r="r" b="b"/>
            <a:pathLst>
              <a:path h="36829">
                <a:moveTo>
                  <a:pt x="0" y="0"/>
                </a:moveTo>
                <a:lnTo>
                  <a:pt x="0" y="36741"/>
                </a:lnTo>
              </a:path>
            </a:pathLst>
          </a:custGeom>
          <a:ln w="9515">
            <a:solidFill>
              <a:srgbClr val="B1B0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 txBox="1"/>
          <p:nvPr/>
        </p:nvSpPr>
        <p:spPr>
          <a:xfrm>
            <a:off x="5804090" y="4939206"/>
            <a:ext cx="448945" cy="727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55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200000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150000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100000</a:t>
            </a:r>
            <a:endParaRPr sz="1000">
              <a:latin typeface="Arial"/>
              <a:cs typeface="Arial"/>
            </a:endParaRPr>
          </a:p>
          <a:p>
            <a:pPr marL="69850" algn="ctr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50000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ts val="1155"/>
              </a:lnSpc>
            </a:pPr>
            <a:r>
              <a:rPr sz="1000" spc="-5" dirty="0">
                <a:solidFill>
                  <a:srgbClr val="717074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0" name="object 220"/>
          <p:cNvSpPr txBox="1"/>
          <p:nvPr/>
        </p:nvSpPr>
        <p:spPr>
          <a:xfrm>
            <a:off x="5804090" y="4517109"/>
            <a:ext cx="44894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5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350000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10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300000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55"/>
              </a:lnSpc>
            </a:pPr>
            <a:r>
              <a:rPr sz="1000" spc="-10" dirty="0">
                <a:solidFill>
                  <a:srgbClr val="717074"/>
                </a:solidFill>
                <a:latin typeface="Arial"/>
                <a:cs typeface="Arial"/>
              </a:rPr>
              <a:t>250000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6140910" y="5685741"/>
            <a:ext cx="4057278" cy="4423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9303740" y="4618913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0"/>
                </a:moveTo>
                <a:lnTo>
                  <a:pt x="63741" y="0"/>
                </a:lnTo>
                <a:lnTo>
                  <a:pt x="63741" y="63741"/>
                </a:lnTo>
                <a:lnTo>
                  <a:pt x="0" y="63741"/>
                </a:lnTo>
                <a:lnTo>
                  <a:pt x="0" y="0"/>
                </a:lnTo>
                <a:close/>
              </a:path>
            </a:pathLst>
          </a:custGeom>
          <a:solidFill>
            <a:srgbClr val="BAB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 txBox="1"/>
          <p:nvPr/>
        </p:nvSpPr>
        <p:spPr>
          <a:xfrm>
            <a:off x="9380308" y="4579821"/>
            <a:ext cx="928369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717074"/>
                </a:solidFill>
                <a:latin typeface="Arial"/>
                <a:cs typeface="Arial"/>
              </a:rPr>
              <a:t>StorageLimitMB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9303740" y="4860607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4" h="64135">
                <a:moveTo>
                  <a:pt x="0" y="0"/>
                </a:moveTo>
                <a:lnTo>
                  <a:pt x="63741" y="0"/>
                </a:lnTo>
                <a:lnTo>
                  <a:pt x="63741" y="63728"/>
                </a:lnTo>
                <a:lnTo>
                  <a:pt x="0" y="63728"/>
                </a:lnTo>
                <a:lnTo>
                  <a:pt x="0" y="0"/>
                </a:lnTo>
                <a:close/>
              </a:path>
            </a:pathLst>
          </a:custGeom>
          <a:solidFill>
            <a:srgbClr val="3C7E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 txBox="1"/>
          <p:nvPr/>
        </p:nvSpPr>
        <p:spPr>
          <a:xfrm>
            <a:off x="9380308" y="4821502"/>
            <a:ext cx="95631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717074"/>
                </a:solidFill>
                <a:latin typeface="Arial"/>
                <a:cs typeface="Arial"/>
              </a:rPr>
              <a:t>StorageUsedMB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1846440" y="1546250"/>
            <a:ext cx="8368665" cy="1483995"/>
          </a:xfrm>
          <a:custGeom>
            <a:avLst/>
            <a:gdLst/>
            <a:ahLst/>
            <a:cxnLst/>
            <a:rect l="l" t="t" r="r" b="b"/>
            <a:pathLst>
              <a:path w="8368665" h="1483995">
                <a:moveTo>
                  <a:pt x="8121294" y="0"/>
                </a:moveTo>
                <a:lnTo>
                  <a:pt x="247357" y="0"/>
                </a:lnTo>
                <a:lnTo>
                  <a:pt x="197506" y="5024"/>
                </a:lnTo>
                <a:lnTo>
                  <a:pt x="151074" y="19435"/>
                </a:lnTo>
                <a:lnTo>
                  <a:pt x="109056" y="42238"/>
                </a:lnTo>
                <a:lnTo>
                  <a:pt x="72448" y="72439"/>
                </a:lnTo>
                <a:lnTo>
                  <a:pt x="42244" y="109042"/>
                </a:lnTo>
                <a:lnTo>
                  <a:pt x="19438" y="151052"/>
                </a:lnTo>
                <a:lnTo>
                  <a:pt x="5025" y="197476"/>
                </a:lnTo>
                <a:lnTo>
                  <a:pt x="0" y="247319"/>
                </a:lnTo>
                <a:lnTo>
                  <a:pt x="0" y="1236560"/>
                </a:lnTo>
                <a:lnTo>
                  <a:pt x="5025" y="1286403"/>
                </a:lnTo>
                <a:lnTo>
                  <a:pt x="19438" y="1332825"/>
                </a:lnTo>
                <a:lnTo>
                  <a:pt x="42244" y="1374834"/>
                </a:lnTo>
                <a:lnTo>
                  <a:pt x="72448" y="1411435"/>
                </a:lnTo>
                <a:lnTo>
                  <a:pt x="109056" y="1441633"/>
                </a:lnTo>
                <a:lnTo>
                  <a:pt x="151074" y="1464434"/>
                </a:lnTo>
                <a:lnTo>
                  <a:pt x="197506" y="1478843"/>
                </a:lnTo>
                <a:lnTo>
                  <a:pt x="247357" y="1483867"/>
                </a:lnTo>
                <a:lnTo>
                  <a:pt x="8121294" y="1483867"/>
                </a:lnTo>
                <a:lnTo>
                  <a:pt x="8171150" y="1478843"/>
                </a:lnTo>
                <a:lnTo>
                  <a:pt x="8217585" y="1464434"/>
                </a:lnTo>
                <a:lnTo>
                  <a:pt x="8259604" y="1441633"/>
                </a:lnTo>
                <a:lnTo>
                  <a:pt x="8296214" y="1411435"/>
                </a:lnTo>
                <a:lnTo>
                  <a:pt x="8326419" y="1374834"/>
                </a:lnTo>
                <a:lnTo>
                  <a:pt x="8349226" y="1332825"/>
                </a:lnTo>
                <a:lnTo>
                  <a:pt x="8363639" y="1286403"/>
                </a:lnTo>
                <a:lnTo>
                  <a:pt x="8368665" y="1236560"/>
                </a:lnTo>
                <a:lnTo>
                  <a:pt x="8368665" y="247319"/>
                </a:lnTo>
                <a:lnTo>
                  <a:pt x="8363639" y="197476"/>
                </a:lnTo>
                <a:lnTo>
                  <a:pt x="8349226" y="151052"/>
                </a:lnTo>
                <a:lnTo>
                  <a:pt x="8326419" y="109042"/>
                </a:lnTo>
                <a:lnTo>
                  <a:pt x="8296214" y="72439"/>
                </a:lnTo>
                <a:lnTo>
                  <a:pt x="8259604" y="42238"/>
                </a:lnTo>
                <a:lnTo>
                  <a:pt x="8217585" y="19435"/>
                </a:lnTo>
                <a:lnTo>
                  <a:pt x="8171150" y="5024"/>
                </a:lnTo>
                <a:lnTo>
                  <a:pt x="8121294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 txBox="1"/>
          <p:nvPr/>
        </p:nvSpPr>
        <p:spPr>
          <a:xfrm>
            <a:off x="1951570" y="893663"/>
            <a:ext cx="7633334" cy="2063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5080" indent="-227965">
              <a:lnSpc>
                <a:spcPts val="2100"/>
              </a:lnSpc>
              <a:buClr>
                <a:srgbClr val="00709E"/>
              </a:buClr>
              <a:buSzPct val="113888"/>
              <a:buChar char="•"/>
              <a:tabLst>
                <a:tab pos="245745" algn="l"/>
                <a:tab pos="246379" algn="l"/>
              </a:tabLst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Monitor Organization vDCs in a specific Provider vDC for opportunities to  upgrade them to higher service</a:t>
            </a:r>
            <a:r>
              <a:rPr sz="1800" spc="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609600">
              <a:lnSpc>
                <a:spcPct val="100000"/>
              </a:lnSpc>
            </a:pPr>
            <a:r>
              <a:rPr sz="1600" spc="-150" dirty="0">
                <a:solidFill>
                  <a:srgbClr val="333333"/>
                </a:solidFill>
                <a:latin typeface="Consolas"/>
                <a:cs typeface="Consolas"/>
              </a:rPr>
              <a:t>Get-­‐OrgvDC </a:t>
            </a:r>
            <a:r>
              <a:rPr sz="1600" spc="-100" dirty="0">
                <a:solidFill>
                  <a:srgbClr val="333333"/>
                </a:solidFill>
                <a:latin typeface="Consolas"/>
                <a:cs typeface="Consolas"/>
              </a:rPr>
              <a:t>-­‐ProviderVdcName</a:t>
            </a:r>
            <a:r>
              <a:rPr sz="1600" spc="15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"Development"`</a:t>
            </a:r>
            <a:endParaRPr sz="1600">
              <a:latin typeface="Consolas"/>
              <a:cs typeface="Consolas"/>
            </a:endParaRPr>
          </a:p>
          <a:p>
            <a:pPr marL="609600" marR="988060">
              <a:lnSpc>
                <a:spcPct val="114399"/>
              </a:lnSpc>
              <a:spcBef>
                <a:spcPts val="800"/>
              </a:spcBef>
            </a:pP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| Select Name, CpuLimitGhz, CpuUsedGhz, MemoryLimitMB,  MemoryUsedMB, StorageLimitMB,</a:t>
            </a:r>
            <a:r>
              <a:rPr sz="1600" spc="6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StorageUsedMB</a:t>
            </a:r>
            <a:endParaRPr sz="1600">
              <a:latin typeface="Consolas"/>
              <a:cs typeface="Consolas"/>
            </a:endParaRPr>
          </a:p>
          <a:p>
            <a:pPr marL="609600">
              <a:lnSpc>
                <a:spcPct val="100000"/>
              </a:lnSpc>
              <a:spcBef>
                <a:spcPts val="1075"/>
              </a:spcBef>
            </a:pP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| </a:t>
            </a:r>
            <a:r>
              <a:rPr sz="1600" spc="-150" dirty="0">
                <a:solidFill>
                  <a:srgbClr val="333333"/>
                </a:solidFill>
                <a:latin typeface="Consolas"/>
                <a:cs typeface="Consolas"/>
              </a:rPr>
              <a:t>Export-­‐Xls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Development_Threshold.xls</a:t>
            </a:r>
            <a:r>
              <a:rPr sz="1600" spc="17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…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52150"/>
            <a:ext cx="5243830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0" dirty="0"/>
              <a:t>Demo</a:t>
            </a:r>
            <a:endParaRPr sz="3600"/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b="0" i="1" spc="-5" dirty="0">
                <a:solidFill>
                  <a:srgbClr val="717074"/>
                </a:solidFill>
                <a:latin typeface="Arial"/>
                <a:cs typeface="Arial"/>
              </a:rPr>
              <a:t>How to draw out your complete</a:t>
            </a:r>
            <a:r>
              <a:rPr sz="2000" b="0" i="1" spc="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0" i="1" spc="-5" dirty="0">
                <a:solidFill>
                  <a:srgbClr val="717074"/>
                </a:solidFill>
                <a:latin typeface="Arial"/>
                <a:cs typeface="Arial"/>
              </a:rPr>
              <a:t>environment…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52150"/>
            <a:ext cx="530415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PowerCLI -</a:t>
            </a:r>
            <a:r>
              <a:rPr sz="3600" spc="-95" dirty="0"/>
              <a:t> </a:t>
            </a:r>
            <a:r>
              <a:rPr sz="3600" spc="-5" dirty="0"/>
              <a:t>Provisioning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0844" y="1857692"/>
            <a:ext cx="8368665" cy="608965"/>
          </a:xfrm>
          <a:custGeom>
            <a:avLst/>
            <a:gdLst/>
            <a:ahLst/>
            <a:cxnLst/>
            <a:rect l="l" t="t" r="r" b="b"/>
            <a:pathLst>
              <a:path w="8368665" h="608964">
                <a:moveTo>
                  <a:pt x="8267179" y="0"/>
                </a:moveTo>
                <a:lnTo>
                  <a:pt x="101498" y="0"/>
                </a:lnTo>
                <a:lnTo>
                  <a:pt x="61989" y="7975"/>
                </a:lnTo>
                <a:lnTo>
                  <a:pt x="29727" y="29725"/>
                </a:lnTo>
                <a:lnTo>
                  <a:pt x="7975" y="61984"/>
                </a:lnTo>
                <a:lnTo>
                  <a:pt x="0" y="101485"/>
                </a:lnTo>
                <a:lnTo>
                  <a:pt x="0" y="507390"/>
                </a:lnTo>
                <a:lnTo>
                  <a:pt x="7975" y="546889"/>
                </a:lnTo>
                <a:lnTo>
                  <a:pt x="29727" y="579143"/>
                </a:lnTo>
                <a:lnTo>
                  <a:pt x="61989" y="600889"/>
                </a:lnTo>
                <a:lnTo>
                  <a:pt x="101498" y="608863"/>
                </a:lnTo>
                <a:lnTo>
                  <a:pt x="8267179" y="608863"/>
                </a:lnTo>
                <a:lnTo>
                  <a:pt x="8306687" y="600889"/>
                </a:lnTo>
                <a:lnTo>
                  <a:pt x="8338950" y="579143"/>
                </a:lnTo>
                <a:lnTo>
                  <a:pt x="8360701" y="546889"/>
                </a:lnTo>
                <a:lnTo>
                  <a:pt x="8368677" y="507390"/>
                </a:lnTo>
                <a:lnTo>
                  <a:pt x="8368677" y="101485"/>
                </a:lnTo>
                <a:lnTo>
                  <a:pt x="8360701" y="61984"/>
                </a:lnTo>
                <a:lnTo>
                  <a:pt x="8338950" y="29725"/>
                </a:lnTo>
                <a:lnTo>
                  <a:pt x="8306687" y="7975"/>
                </a:lnTo>
                <a:lnTo>
                  <a:pt x="8267179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23669" y="5426824"/>
            <a:ext cx="8413115" cy="732790"/>
          </a:xfrm>
          <a:custGeom>
            <a:avLst/>
            <a:gdLst/>
            <a:ahLst/>
            <a:cxnLst/>
            <a:rect l="l" t="t" r="r" b="b"/>
            <a:pathLst>
              <a:path w="8413115" h="732789">
                <a:moveTo>
                  <a:pt x="8290953" y="0"/>
                </a:moveTo>
                <a:lnTo>
                  <a:pt x="122110" y="0"/>
                </a:lnTo>
                <a:lnTo>
                  <a:pt x="74580" y="9594"/>
                </a:lnTo>
                <a:lnTo>
                  <a:pt x="35766" y="35760"/>
                </a:lnTo>
                <a:lnTo>
                  <a:pt x="9596" y="74570"/>
                </a:lnTo>
                <a:lnTo>
                  <a:pt x="0" y="122097"/>
                </a:lnTo>
                <a:lnTo>
                  <a:pt x="0" y="610445"/>
                </a:lnTo>
                <a:lnTo>
                  <a:pt x="9596" y="657969"/>
                </a:lnTo>
                <a:lnTo>
                  <a:pt x="35766" y="696778"/>
                </a:lnTo>
                <a:lnTo>
                  <a:pt x="74580" y="722943"/>
                </a:lnTo>
                <a:lnTo>
                  <a:pt x="122110" y="732538"/>
                </a:lnTo>
                <a:lnTo>
                  <a:pt x="8290953" y="732538"/>
                </a:lnTo>
                <a:lnTo>
                  <a:pt x="8338488" y="722943"/>
                </a:lnTo>
                <a:lnTo>
                  <a:pt x="8377302" y="696778"/>
                </a:lnTo>
                <a:lnTo>
                  <a:pt x="8403469" y="657969"/>
                </a:lnTo>
                <a:lnTo>
                  <a:pt x="8413064" y="610445"/>
                </a:lnTo>
                <a:lnTo>
                  <a:pt x="8413064" y="122097"/>
                </a:lnTo>
                <a:lnTo>
                  <a:pt x="8403469" y="74570"/>
                </a:lnTo>
                <a:lnTo>
                  <a:pt x="8377302" y="35760"/>
                </a:lnTo>
                <a:lnTo>
                  <a:pt x="8338488" y="9594"/>
                </a:lnTo>
                <a:lnTo>
                  <a:pt x="8290953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95119" y="4247159"/>
            <a:ext cx="8413115" cy="732790"/>
          </a:xfrm>
          <a:custGeom>
            <a:avLst/>
            <a:gdLst/>
            <a:ahLst/>
            <a:cxnLst/>
            <a:rect l="l" t="t" r="r" b="b"/>
            <a:pathLst>
              <a:path w="8413115" h="732789">
                <a:moveTo>
                  <a:pt x="8290966" y="0"/>
                </a:moveTo>
                <a:lnTo>
                  <a:pt x="122123" y="0"/>
                </a:lnTo>
                <a:lnTo>
                  <a:pt x="74586" y="9594"/>
                </a:lnTo>
                <a:lnTo>
                  <a:pt x="35767" y="35758"/>
                </a:lnTo>
                <a:lnTo>
                  <a:pt x="9596" y="74564"/>
                </a:lnTo>
                <a:lnTo>
                  <a:pt x="0" y="122085"/>
                </a:lnTo>
                <a:lnTo>
                  <a:pt x="0" y="610438"/>
                </a:lnTo>
                <a:lnTo>
                  <a:pt x="9596" y="657965"/>
                </a:lnTo>
                <a:lnTo>
                  <a:pt x="35767" y="696775"/>
                </a:lnTo>
                <a:lnTo>
                  <a:pt x="74586" y="722941"/>
                </a:lnTo>
                <a:lnTo>
                  <a:pt x="122123" y="732535"/>
                </a:lnTo>
                <a:lnTo>
                  <a:pt x="8290966" y="732535"/>
                </a:lnTo>
                <a:lnTo>
                  <a:pt x="8338496" y="722941"/>
                </a:lnTo>
                <a:lnTo>
                  <a:pt x="8377310" y="696775"/>
                </a:lnTo>
                <a:lnTo>
                  <a:pt x="8403480" y="657965"/>
                </a:lnTo>
                <a:lnTo>
                  <a:pt x="8413076" y="610438"/>
                </a:lnTo>
                <a:lnTo>
                  <a:pt x="8413076" y="122085"/>
                </a:lnTo>
                <a:lnTo>
                  <a:pt x="8403480" y="74564"/>
                </a:lnTo>
                <a:lnTo>
                  <a:pt x="8377310" y="35758"/>
                </a:lnTo>
                <a:lnTo>
                  <a:pt x="8338496" y="9594"/>
                </a:lnTo>
                <a:lnTo>
                  <a:pt x="8290966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7957" y="70732"/>
            <a:ext cx="413067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 -</a:t>
            </a:r>
            <a:r>
              <a:rPr spc="-65" dirty="0"/>
              <a:t> </a:t>
            </a:r>
            <a:r>
              <a:rPr spc="-5" dirty="0"/>
              <a:t>Provisioning</a:t>
            </a:r>
          </a:p>
        </p:txBody>
      </p:sp>
      <p:sp>
        <p:nvSpPr>
          <p:cNvPr id="6" name="object 6"/>
          <p:cNvSpPr/>
          <p:nvPr/>
        </p:nvSpPr>
        <p:spPr>
          <a:xfrm>
            <a:off x="1895119" y="3038944"/>
            <a:ext cx="8413115" cy="732790"/>
          </a:xfrm>
          <a:custGeom>
            <a:avLst/>
            <a:gdLst/>
            <a:ahLst/>
            <a:cxnLst/>
            <a:rect l="l" t="t" r="r" b="b"/>
            <a:pathLst>
              <a:path w="8413115" h="732789">
                <a:moveTo>
                  <a:pt x="8290966" y="0"/>
                </a:moveTo>
                <a:lnTo>
                  <a:pt x="122123" y="0"/>
                </a:lnTo>
                <a:lnTo>
                  <a:pt x="74586" y="9596"/>
                </a:lnTo>
                <a:lnTo>
                  <a:pt x="35767" y="35764"/>
                </a:lnTo>
                <a:lnTo>
                  <a:pt x="9596" y="74575"/>
                </a:lnTo>
                <a:lnTo>
                  <a:pt x="0" y="122097"/>
                </a:lnTo>
                <a:lnTo>
                  <a:pt x="0" y="610450"/>
                </a:lnTo>
                <a:lnTo>
                  <a:pt x="9596" y="657971"/>
                </a:lnTo>
                <a:lnTo>
                  <a:pt x="35767" y="696777"/>
                </a:lnTo>
                <a:lnTo>
                  <a:pt x="74586" y="722941"/>
                </a:lnTo>
                <a:lnTo>
                  <a:pt x="122123" y="732536"/>
                </a:lnTo>
                <a:lnTo>
                  <a:pt x="8290966" y="732536"/>
                </a:lnTo>
                <a:lnTo>
                  <a:pt x="8338496" y="722941"/>
                </a:lnTo>
                <a:lnTo>
                  <a:pt x="8377310" y="696777"/>
                </a:lnTo>
                <a:lnTo>
                  <a:pt x="8403480" y="657971"/>
                </a:lnTo>
                <a:lnTo>
                  <a:pt x="8413076" y="610450"/>
                </a:lnTo>
                <a:lnTo>
                  <a:pt x="8413076" y="122097"/>
                </a:lnTo>
                <a:lnTo>
                  <a:pt x="8403480" y="74575"/>
                </a:lnTo>
                <a:lnTo>
                  <a:pt x="8377310" y="35764"/>
                </a:lnTo>
                <a:lnTo>
                  <a:pt x="8338496" y="9596"/>
                </a:lnTo>
                <a:lnTo>
                  <a:pt x="8290966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03133" y="859774"/>
            <a:ext cx="8362315" cy="521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655">
              <a:lnSpc>
                <a:spcPct val="100000"/>
              </a:lnSpc>
            </a:pPr>
            <a:r>
              <a:rPr sz="1800" spc="-405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1800" spc="-405" dirty="0">
                <a:solidFill>
                  <a:srgbClr val="00709E"/>
                </a:solidFill>
                <a:latin typeface="Times New Roman"/>
                <a:cs typeface="Times New Roman"/>
              </a:rPr>
              <a:t>                        </a:t>
            </a: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Easily provision new</a:t>
            </a:r>
            <a:r>
              <a:rPr sz="1600" b="1" spc="8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VMs/Hosts/Datastores/Clusters/Datacenters/Clouds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spc="-5" dirty="0">
                <a:solidFill>
                  <a:srgbClr val="39383A"/>
                </a:solidFill>
                <a:latin typeface="Arial"/>
                <a:cs typeface="Arial"/>
              </a:rPr>
              <a:t>Create a new VM from template and apply a customization</a:t>
            </a:r>
            <a:r>
              <a:rPr sz="1800" spc="135" dirty="0">
                <a:solidFill>
                  <a:srgbClr val="39383A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9383A"/>
                </a:solidFill>
                <a:latin typeface="Arial"/>
                <a:cs typeface="Arial"/>
              </a:rPr>
              <a:t>specification</a:t>
            </a:r>
            <a:endParaRPr sz="1800">
              <a:latin typeface="Arial"/>
              <a:cs typeface="Arial"/>
            </a:endParaRPr>
          </a:p>
          <a:p>
            <a:pPr marL="405765" marR="1697989">
              <a:lnSpc>
                <a:spcPts val="1700"/>
              </a:lnSpc>
              <a:spcBef>
                <a:spcPts val="795"/>
              </a:spcBef>
            </a:pPr>
            <a:r>
              <a:rPr sz="1600" spc="-225" dirty="0">
                <a:solidFill>
                  <a:srgbClr val="39383A"/>
                </a:solidFill>
                <a:latin typeface="Consolas"/>
                <a:cs typeface="Consolas"/>
              </a:rPr>
              <a:t>New-­‐VM </a:t>
            </a:r>
            <a:r>
              <a:rPr sz="1600" spc="-254" dirty="0">
                <a:solidFill>
                  <a:srgbClr val="39383A"/>
                </a:solidFill>
                <a:latin typeface="Consolas"/>
                <a:cs typeface="Consolas"/>
              </a:rPr>
              <a:t>-­‐Name </a:t>
            </a:r>
            <a:r>
              <a:rPr sz="1600" spc="-5" dirty="0">
                <a:solidFill>
                  <a:srgbClr val="39383A"/>
                </a:solidFill>
                <a:latin typeface="Consolas"/>
                <a:cs typeface="Consolas"/>
              </a:rPr>
              <a:t>VM2 </a:t>
            </a:r>
            <a:r>
              <a:rPr sz="1600" spc="-165" dirty="0">
                <a:solidFill>
                  <a:srgbClr val="39383A"/>
                </a:solidFill>
                <a:latin typeface="Consolas"/>
                <a:cs typeface="Consolas"/>
              </a:rPr>
              <a:t>-­‐Template </a:t>
            </a:r>
            <a:r>
              <a:rPr sz="1600" spc="-5" dirty="0">
                <a:solidFill>
                  <a:srgbClr val="39383A"/>
                </a:solidFill>
                <a:latin typeface="Consolas"/>
                <a:cs typeface="Consolas"/>
              </a:rPr>
              <a:t>“Windows2008” </a:t>
            </a:r>
            <a:r>
              <a:rPr sz="1600" spc="-200" dirty="0">
                <a:solidFill>
                  <a:srgbClr val="39383A"/>
                </a:solidFill>
                <a:latin typeface="Consolas"/>
                <a:cs typeface="Consolas"/>
              </a:rPr>
              <a:t>-­‐VMHost </a:t>
            </a:r>
            <a:r>
              <a:rPr sz="1600" spc="-5" dirty="0">
                <a:solidFill>
                  <a:srgbClr val="39383A"/>
                </a:solidFill>
                <a:latin typeface="Consolas"/>
                <a:cs typeface="Consolas"/>
              </a:rPr>
              <a:t>ESX01 </a:t>
            </a:r>
            <a:r>
              <a:rPr sz="1600" spc="-590" dirty="0">
                <a:solidFill>
                  <a:srgbClr val="39383A"/>
                </a:solidFill>
                <a:latin typeface="Consolas"/>
                <a:cs typeface="Consolas"/>
              </a:rPr>
              <a:t>-­‐  </a:t>
            </a:r>
            <a:r>
              <a:rPr sz="1600" spc="-5" dirty="0">
                <a:solidFill>
                  <a:srgbClr val="39383A"/>
                </a:solidFill>
                <a:latin typeface="Consolas"/>
                <a:cs typeface="Consolas"/>
              </a:rPr>
              <a:t>OSCustomizationSpec</a:t>
            </a:r>
            <a:r>
              <a:rPr sz="1600" dirty="0">
                <a:solidFill>
                  <a:srgbClr val="39383A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9383A"/>
                </a:solidFill>
                <a:latin typeface="Consolas"/>
                <a:cs typeface="Consolas"/>
              </a:rPr>
              <a:t>“Spec1”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950"/>
              </a:spcBef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Create 100,1000 or 1000000 new VMs from template and put on a random</a:t>
            </a:r>
            <a:r>
              <a:rPr sz="1800" spc="1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  <a:p>
            <a:pPr marL="415290" marR="349250">
              <a:lnSpc>
                <a:spcPct val="114399"/>
              </a:lnSpc>
              <a:spcBef>
                <a:spcPts val="790"/>
              </a:spcBef>
            </a:pP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1..100 | Foreach { </a:t>
            </a:r>
            <a:r>
              <a:rPr sz="1600" spc="-225" dirty="0">
                <a:solidFill>
                  <a:srgbClr val="333333"/>
                </a:solidFill>
                <a:latin typeface="Consolas"/>
                <a:cs typeface="Consolas"/>
              </a:rPr>
              <a:t>New-­‐VM </a:t>
            </a:r>
            <a:r>
              <a:rPr sz="1600" spc="-254" dirty="0">
                <a:solidFill>
                  <a:srgbClr val="333333"/>
                </a:solidFill>
                <a:latin typeface="Consolas"/>
                <a:cs typeface="Consolas"/>
              </a:rPr>
              <a:t>-­‐Name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VM$_ </a:t>
            </a:r>
            <a:r>
              <a:rPr sz="1600" spc="-165" dirty="0">
                <a:solidFill>
                  <a:srgbClr val="333333"/>
                </a:solidFill>
                <a:latin typeface="Consolas"/>
                <a:cs typeface="Consolas"/>
              </a:rPr>
              <a:t>-­‐Template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“Windows2008” –VMHost  </a:t>
            </a:r>
            <a:r>
              <a:rPr sz="1600" spc="-140" dirty="0">
                <a:solidFill>
                  <a:srgbClr val="333333"/>
                </a:solidFill>
                <a:latin typeface="Consolas"/>
                <a:cs typeface="Consolas"/>
              </a:rPr>
              <a:t>(Get-­‐VMHost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| </a:t>
            </a:r>
            <a:r>
              <a:rPr sz="1600" spc="-140" dirty="0">
                <a:solidFill>
                  <a:srgbClr val="333333"/>
                </a:solidFill>
                <a:latin typeface="Consolas"/>
                <a:cs typeface="Consolas"/>
              </a:rPr>
              <a:t>Get-­‐Random) </a:t>
            </a:r>
            <a:r>
              <a:rPr sz="1600" spc="-85" dirty="0">
                <a:solidFill>
                  <a:srgbClr val="333333"/>
                </a:solidFill>
                <a:latin typeface="Consolas"/>
                <a:cs typeface="Consolas"/>
              </a:rPr>
              <a:t>-­‐OSCustomizationSpec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“Spec1”</a:t>
            </a:r>
            <a:r>
              <a:rPr sz="1600" spc="47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3111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Add a new</a:t>
            </a:r>
            <a:r>
              <a:rPr sz="1800" spc="-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Cluster</a:t>
            </a:r>
            <a:endParaRPr sz="1800">
              <a:latin typeface="Arial"/>
              <a:cs typeface="Arial"/>
            </a:endParaRPr>
          </a:p>
          <a:p>
            <a:pPr marL="424815">
              <a:lnSpc>
                <a:spcPct val="100000"/>
              </a:lnSpc>
              <a:spcBef>
                <a:spcPts val="1070"/>
              </a:spcBef>
            </a:pPr>
            <a:r>
              <a:rPr sz="1600" spc="-140" dirty="0">
                <a:solidFill>
                  <a:srgbClr val="333333"/>
                </a:solidFill>
                <a:latin typeface="Consolas"/>
                <a:cs typeface="Consolas"/>
              </a:rPr>
              <a:t>New-­‐Cluster </a:t>
            </a:r>
            <a:r>
              <a:rPr sz="1600" spc="-165" dirty="0">
                <a:solidFill>
                  <a:srgbClr val="333333"/>
                </a:solidFill>
                <a:latin typeface="Consolas"/>
                <a:cs typeface="Consolas"/>
              </a:rPr>
              <a:t>-­‐Location </a:t>
            </a:r>
            <a:r>
              <a:rPr sz="1600" spc="-105" dirty="0">
                <a:solidFill>
                  <a:srgbClr val="333333"/>
                </a:solidFill>
                <a:latin typeface="Consolas"/>
                <a:cs typeface="Consolas"/>
              </a:rPr>
              <a:t>(Get-­‐Datacenter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DC01) </a:t>
            </a:r>
            <a:r>
              <a:rPr sz="1600" spc="-254" dirty="0">
                <a:solidFill>
                  <a:srgbClr val="333333"/>
                </a:solidFill>
                <a:latin typeface="Consolas"/>
                <a:cs typeface="Consolas"/>
              </a:rPr>
              <a:t>-­‐Name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Cluster01</a:t>
            </a:r>
            <a:r>
              <a:rPr sz="1600" spc="77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140" dirty="0">
                <a:solidFill>
                  <a:srgbClr val="333333"/>
                </a:solidFill>
                <a:latin typeface="Consolas"/>
                <a:cs typeface="Consolas"/>
              </a:rPr>
              <a:t>-­‐DRSEnabled</a:t>
            </a:r>
            <a:endParaRPr sz="1600">
              <a:latin typeface="Consolas"/>
              <a:cs typeface="Consolas"/>
            </a:endParaRPr>
          </a:p>
          <a:p>
            <a:pPr marL="424815">
              <a:lnSpc>
                <a:spcPct val="100000"/>
              </a:lnSpc>
              <a:spcBef>
                <a:spcPts val="275"/>
              </a:spcBef>
            </a:pPr>
            <a:r>
              <a:rPr sz="1600" spc="-180" dirty="0">
                <a:solidFill>
                  <a:srgbClr val="333333"/>
                </a:solidFill>
                <a:latin typeface="Consolas"/>
                <a:cs typeface="Consolas"/>
              </a:rPr>
              <a:t>-­‐DRSMode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FullyAutomated –HAEnabled –HAFailoverLevel</a:t>
            </a:r>
            <a:r>
              <a:rPr sz="1600" spc="27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1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75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Create a snapshot on all VMs in a Cluster before</a:t>
            </a:r>
            <a:r>
              <a:rPr sz="1800" spc="8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patching</a:t>
            </a:r>
            <a:endParaRPr sz="1800">
              <a:latin typeface="Arial"/>
              <a:cs typeface="Arial"/>
            </a:endParaRPr>
          </a:p>
          <a:p>
            <a:pPr marL="415290">
              <a:lnSpc>
                <a:spcPct val="100000"/>
              </a:lnSpc>
              <a:spcBef>
                <a:spcPts val="1070"/>
              </a:spcBef>
            </a:pPr>
            <a:r>
              <a:rPr sz="1600" spc="-140" dirty="0">
                <a:solidFill>
                  <a:srgbClr val="333333"/>
                </a:solidFill>
                <a:latin typeface="Consolas"/>
                <a:cs typeface="Consolas"/>
              </a:rPr>
              <a:t>Get-­‐Cluster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Cluster01 | </a:t>
            </a:r>
            <a:r>
              <a:rPr sz="1600" spc="-225" dirty="0">
                <a:solidFill>
                  <a:srgbClr val="333333"/>
                </a:solidFill>
                <a:latin typeface="Consolas"/>
                <a:cs typeface="Consolas"/>
              </a:rPr>
              <a:t>Get-­‐VM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| </a:t>
            </a:r>
            <a:r>
              <a:rPr sz="1600" spc="-130" dirty="0">
                <a:solidFill>
                  <a:srgbClr val="333333"/>
                </a:solidFill>
                <a:latin typeface="Consolas"/>
                <a:cs typeface="Consolas"/>
              </a:rPr>
              <a:t>New-­‐Snapshot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–Name “Before</a:t>
            </a:r>
            <a:r>
              <a:rPr sz="1600" spc="64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Patching.”</a:t>
            </a:r>
            <a:endParaRPr sz="1600">
              <a:latin typeface="Consolas"/>
              <a:cs typeface="Consolas"/>
            </a:endParaRPr>
          </a:p>
          <a:p>
            <a:pPr marL="415290">
              <a:lnSpc>
                <a:spcPct val="100000"/>
              </a:lnSpc>
              <a:spcBef>
                <a:spcPts val="275"/>
              </a:spcBef>
            </a:pPr>
            <a:r>
              <a:rPr sz="1600" spc="-130" dirty="0">
                <a:solidFill>
                  <a:srgbClr val="333333"/>
                </a:solidFill>
                <a:latin typeface="Consolas"/>
                <a:cs typeface="Consolas"/>
              </a:rPr>
              <a:t>-­‐Description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“Created on $date before patching the</a:t>
            </a:r>
            <a:r>
              <a:rPr sz="1600" spc="21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VM”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52150"/>
            <a:ext cx="7004684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PowerCLI – In Guest</a:t>
            </a:r>
            <a:r>
              <a:rPr sz="3600" spc="-85" dirty="0"/>
              <a:t> </a:t>
            </a:r>
            <a:r>
              <a:rPr sz="3600" spc="-5" dirty="0"/>
              <a:t>Operations</a:t>
            </a:r>
            <a:endParaRPr sz="3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80" y="81743"/>
            <a:ext cx="539432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 – In Guest</a:t>
            </a:r>
            <a:r>
              <a:rPr spc="-50" dirty="0"/>
              <a:t> </a:t>
            </a:r>
            <a:r>
              <a:rPr spc="-5" dirty="0"/>
              <a:t>operations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881136" y="5311178"/>
            <a:ext cx="8413115" cy="866140"/>
          </a:xfrm>
          <a:custGeom>
            <a:avLst/>
            <a:gdLst/>
            <a:ahLst/>
            <a:cxnLst/>
            <a:rect l="l" t="t" r="r" b="b"/>
            <a:pathLst>
              <a:path w="8413115" h="866139">
                <a:moveTo>
                  <a:pt x="8268754" y="0"/>
                </a:moveTo>
                <a:lnTo>
                  <a:pt x="144310" y="0"/>
                </a:lnTo>
                <a:lnTo>
                  <a:pt x="98695" y="7355"/>
                </a:lnTo>
                <a:lnTo>
                  <a:pt x="59080" y="27836"/>
                </a:lnTo>
                <a:lnTo>
                  <a:pt x="27842" y="59069"/>
                </a:lnTo>
                <a:lnTo>
                  <a:pt x="7356" y="98677"/>
                </a:lnTo>
                <a:lnTo>
                  <a:pt x="0" y="144284"/>
                </a:lnTo>
                <a:lnTo>
                  <a:pt x="0" y="721431"/>
                </a:lnTo>
                <a:lnTo>
                  <a:pt x="7356" y="767037"/>
                </a:lnTo>
                <a:lnTo>
                  <a:pt x="27842" y="806646"/>
                </a:lnTo>
                <a:lnTo>
                  <a:pt x="59080" y="837881"/>
                </a:lnTo>
                <a:lnTo>
                  <a:pt x="98695" y="858364"/>
                </a:lnTo>
                <a:lnTo>
                  <a:pt x="144310" y="865720"/>
                </a:lnTo>
                <a:lnTo>
                  <a:pt x="8268754" y="865720"/>
                </a:lnTo>
                <a:lnTo>
                  <a:pt x="8314369" y="858364"/>
                </a:lnTo>
                <a:lnTo>
                  <a:pt x="8353983" y="837881"/>
                </a:lnTo>
                <a:lnTo>
                  <a:pt x="8385222" y="806646"/>
                </a:lnTo>
                <a:lnTo>
                  <a:pt x="8405707" y="767037"/>
                </a:lnTo>
                <a:lnTo>
                  <a:pt x="8413064" y="721431"/>
                </a:lnTo>
                <a:lnTo>
                  <a:pt x="8413064" y="144284"/>
                </a:lnTo>
                <a:lnTo>
                  <a:pt x="8405707" y="98677"/>
                </a:lnTo>
                <a:lnTo>
                  <a:pt x="8385222" y="59069"/>
                </a:lnTo>
                <a:lnTo>
                  <a:pt x="8353983" y="27836"/>
                </a:lnTo>
                <a:lnTo>
                  <a:pt x="8314369" y="7355"/>
                </a:lnTo>
                <a:lnTo>
                  <a:pt x="8268754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3074" y="3965422"/>
            <a:ext cx="8413115" cy="876935"/>
          </a:xfrm>
          <a:custGeom>
            <a:avLst/>
            <a:gdLst/>
            <a:ahLst/>
            <a:cxnLst/>
            <a:rect l="l" t="t" r="r" b="b"/>
            <a:pathLst>
              <a:path w="8413115" h="876935">
                <a:moveTo>
                  <a:pt x="8266937" y="0"/>
                </a:moveTo>
                <a:lnTo>
                  <a:pt x="146126" y="0"/>
                </a:lnTo>
                <a:lnTo>
                  <a:pt x="99941" y="7448"/>
                </a:lnTo>
                <a:lnTo>
                  <a:pt x="59829" y="28190"/>
                </a:lnTo>
                <a:lnTo>
                  <a:pt x="28196" y="59818"/>
                </a:lnTo>
                <a:lnTo>
                  <a:pt x="7450" y="99924"/>
                </a:lnTo>
                <a:lnTo>
                  <a:pt x="0" y="146100"/>
                </a:lnTo>
                <a:lnTo>
                  <a:pt x="0" y="730504"/>
                </a:lnTo>
                <a:lnTo>
                  <a:pt x="7450" y="776686"/>
                </a:lnTo>
                <a:lnTo>
                  <a:pt x="28196" y="816796"/>
                </a:lnTo>
                <a:lnTo>
                  <a:pt x="59829" y="848425"/>
                </a:lnTo>
                <a:lnTo>
                  <a:pt x="99941" y="869168"/>
                </a:lnTo>
                <a:lnTo>
                  <a:pt x="146126" y="876617"/>
                </a:lnTo>
                <a:lnTo>
                  <a:pt x="8266937" y="876617"/>
                </a:lnTo>
                <a:lnTo>
                  <a:pt x="8313128" y="869168"/>
                </a:lnTo>
                <a:lnTo>
                  <a:pt x="8353244" y="848425"/>
                </a:lnTo>
                <a:lnTo>
                  <a:pt x="8384880" y="816796"/>
                </a:lnTo>
                <a:lnTo>
                  <a:pt x="8405626" y="776686"/>
                </a:lnTo>
                <a:lnTo>
                  <a:pt x="8413076" y="730504"/>
                </a:lnTo>
                <a:lnTo>
                  <a:pt x="8413076" y="146100"/>
                </a:lnTo>
                <a:lnTo>
                  <a:pt x="8405626" y="99924"/>
                </a:lnTo>
                <a:lnTo>
                  <a:pt x="8384880" y="59818"/>
                </a:lnTo>
                <a:lnTo>
                  <a:pt x="8353244" y="28190"/>
                </a:lnTo>
                <a:lnTo>
                  <a:pt x="8313128" y="7448"/>
                </a:lnTo>
                <a:lnTo>
                  <a:pt x="8266937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7545" y="2847187"/>
            <a:ext cx="8413115" cy="666115"/>
          </a:xfrm>
          <a:custGeom>
            <a:avLst/>
            <a:gdLst/>
            <a:ahLst/>
            <a:cxnLst/>
            <a:rect l="l" t="t" r="r" b="b"/>
            <a:pathLst>
              <a:path w="8413115" h="666114">
                <a:moveTo>
                  <a:pt x="8302053" y="0"/>
                </a:moveTo>
                <a:lnTo>
                  <a:pt x="111010" y="0"/>
                </a:lnTo>
                <a:lnTo>
                  <a:pt x="67803" y="8722"/>
                </a:lnTo>
                <a:lnTo>
                  <a:pt x="32516" y="32510"/>
                </a:lnTo>
                <a:lnTo>
                  <a:pt x="8724" y="67792"/>
                </a:lnTo>
                <a:lnTo>
                  <a:pt x="0" y="110998"/>
                </a:lnTo>
                <a:lnTo>
                  <a:pt x="0" y="554951"/>
                </a:lnTo>
                <a:lnTo>
                  <a:pt x="8724" y="598155"/>
                </a:lnTo>
                <a:lnTo>
                  <a:pt x="32516" y="633433"/>
                </a:lnTo>
                <a:lnTo>
                  <a:pt x="67803" y="657216"/>
                </a:lnTo>
                <a:lnTo>
                  <a:pt x="111010" y="665937"/>
                </a:lnTo>
                <a:lnTo>
                  <a:pt x="8302053" y="665937"/>
                </a:lnTo>
                <a:lnTo>
                  <a:pt x="8345268" y="657216"/>
                </a:lnTo>
                <a:lnTo>
                  <a:pt x="8380558" y="633433"/>
                </a:lnTo>
                <a:lnTo>
                  <a:pt x="8404352" y="598155"/>
                </a:lnTo>
                <a:lnTo>
                  <a:pt x="8413076" y="554951"/>
                </a:lnTo>
                <a:lnTo>
                  <a:pt x="8413076" y="110998"/>
                </a:lnTo>
                <a:lnTo>
                  <a:pt x="8404352" y="67792"/>
                </a:lnTo>
                <a:lnTo>
                  <a:pt x="8380558" y="32510"/>
                </a:lnTo>
                <a:lnTo>
                  <a:pt x="8345268" y="8722"/>
                </a:lnTo>
                <a:lnTo>
                  <a:pt x="8302053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23643" y="859774"/>
            <a:ext cx="8352790" cy="533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0335">
              <a:lnSpc>
                <a:spcPct val="100000"/>
              </a:lnSpc>
            </a:pPr>
            <a:r>
              <a:rPr sz="1800" spc="-405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1800" spc="-405" dirty="0">
                <a:solidFill>
                  <a:srgbClr val="00709E"/>
                </a:solidFill>
                <a:latin typeface="Times New Roman"/>
                <a:cs typeface="Times New Roman"/>
              </a:rPr>
              <a:t>                      </a:t>
            </a: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Use VMware VIX (part of VMTools) to perform in guest</a:t>
            </a:r>
            <a:r>
              <a:rPr sz="1600" b="1" spc="114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operations</a:t>
            </a:r>
            <a:endParaRPr sz="1600">
              <a:latin typeface="Arial"/>
              <a:cs typeface="Arial"/>
            </a:endParaRPr>
          </a:p>
          <a:p>
            <a:pPr marL="476884">
              <a:lnSpc>
                <a:spcPct val="100000"/>
              </a:lnSpc>
              <a:spcBef>
                <a:spcPts val="290"/>
              </a:spcBef>
            </a:pPr>
            <a:r>
              <a:rPr sz="1800" dirty="0">
                <a:solidFill>
                  <a:srgbClr val="00709E"/>
                </a:solidFill>
                <a:latin typeface="Arial"/>
                <a:cs typeface="Arial"/>
              </a:rPr>
              <a:t>•</a:t>
            </a:r>
            <a:r>
              <a:rPr sz="1600" dirty="0">
                <a:solidFill>
                  <a:srgbClr val="717074"/>
                </a:solidFill>
                <a:latin typeface="Arial"/>
                <a:cs typeface="Arial"/>
              </a:rPr>
              <a:t>Retrieve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data from the guest operating</a:t>
            </a:r>
            <a:r>
              <a:rPr sz="1600" spc="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 marL="476884">
              <a:lnSpc>
                <a:spcPct val="100000"/>
              </a:lnSpc>
              <a:spcBef>
                <a:spcPts val="735"/>
              </a:spcBef>
            </a:pPr>
            <a:r>
              <a:rPr sz="1800" dirty="0">
                <a:solidFill>
                  <a:srgbClr val="00709E"/>
                </a:solidFill>
                <a:latin typeface="Arial"/>
                <a:cs typeface="Arial"/>
              </a:rPr>
              <a:t>•</a:t>
            </a:r>
            <a:r>
              <a:rPr sz="1600" dirty="0">
                <a:solidFill>
                  <a:srgbClr val="717074"/>
                </a:solidFill>
                <a:latin typeface="Arial"/>
                <a:cs typeface="Arial"/>
              </a:rPr>
              <a:t>Run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scripts inside the guest operating</a:t>
            </a:r>
            <a:r>
              <a:rPr sz="1600" spc="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system</a:t>
            </a:r>
            <a:endParaRPr sz="1600">
              <a:latin typeface="Arial"/>
              <a:cs typeface="Arial"/>
            </a:endParaRPr>
          </a:p>
          <a:p>
            <a:pPr marL="476884">
              <a:lnSpc>
                <a:spcPct val="100000"/>
              </a:lnSpc>
              <a:spcBef>
                <a:spcPts val="735"/>
              </a:spcBef>
            </a:pPr>
            <a:r>
              <a:rPr sz="1800" dirty="0">
                <a:solidFill>
                  <a:srgbClr val="00709E"/>
                </a:solidFill>
                <a:latin typeface="Arial"/>
                <a:cs typeface="Arial"/>
              </a:rPr>
              <a:t>•</a:t>
            </a:r>
            <a:r>
              <a:rPr sz="1600" dirty="0">
                <a:solidFill>
                  <a:srgbClr val="717074"/>
                </a:solidFill>
                <a:latin typeface="Arial"/>
                <a:cs typeface="Arial"/>
              </a:rPr>
              <a:t>Works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with both Windows and</a:t>
            </a:r>
            <a:r>
              <a:rPr sz="16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Linux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List the directory entries inside the guest</a:t>
            </a:r>
            <a:r>
              <a:rPr sz="1800" spc="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OS</a:t>
            </a:r>
            <a:endParaRPr sz="18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1070"/>
              </a:spcBef>
            </a:pPr>
            <a:r>
              <a:rPr sz="1600" spc="-105" dirty="0">
                <a:solidFill>
                  <a:srgbClr val="333333"/>
                </a:solidFill>
                <a:latin typeface="Consolas"/>
                <a:cs typeface="Consolas"/>
              </a:rPr>
              <a:t>Invoke-­‐VMScript </a:t>
            </a:r>
            <a:r>
              <a:rPr sz="1600" spc="-355" dirty="0">
                <a:solidFill>
                  <a:srgbClr val="333333"/>
                </a:solidFill>
                <a:latin typeface="Consolas"/>
                <a:cs typeface="Consolas"/>
              </a:rPr>
              <a:t>-­‐VM 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VM </a:t>
            </a:r>
            <a:r>
              <a:rPr sz="1600" spc="-140" dirty="0">
                <a:solidFill>
                  <a:srgbClr val="333333"/>
                </a:solidFill>
                <a:latin typeface="Consolas"/>
                <a:cs typeface="Consolas"/>
              </a:rPr>
              <a:t>-­‐ScriptText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"dir“ </a:t>
            </a:r>
            <a:r>
              <a:rPr sz="1600" spc="-150" dirty="0">
                <a:solidFill>
                  <a:srgbClr val="333333"/>
                </a:solidFill>
                <a:latin typeface="Consolas"/>
                <a:cs typeface="Consolas"/>
              </a:rPr>
              <a:t>-­‐GuestUser</a:t>
            </a:r>
            <a:r>
              <a:rPr sz="1600" spc="14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administrator</a:t>
            </a:r>
            <a:endParaRPr sz="16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  <a:spcBef>
                <a:spcPts val="275"/>
              </a:spcBef>
            </a:pPr>
            <a:r>
              <a:rPr sz="1600" spc="-114" dirty="0">
                <a:solidFill>
                  <a:srgbClr val="333333"/>
                </a:solidFill>
                <a:latin typeface="Consolas"/>
                <a:cs typeface="Consolas"/>
              </a:rPr>
              <a:t>-­‐GuestPassword</a:t>
            </a:r>
            <a:r>
              <a:rPr sz="1600" spc="-2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pass2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Copy files from the local machine into the guest file</a:t>
            </a:r>
            <a:r>
              <a:rPr sz="1800" spc="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405765" marR="1018540">
              <a:lnSpc>
                <a:spcPct val="114399"/>
              </a:lnSpc>
              <a:spcBef>
                <a:spcPts val="790"/>
              </a:spcBef>
            </a:pPr>
            <a:r>
              <a:rPr sz="1600" spc="-180" dirty="0">
                <a:solidFill>
                  <a:srgbClr val="333333"/>
                </a:solidFill>
                <a:latin typeface="Consolas"/>
                <a:cs typeface="Consolas"/>
              </a:rPr>
              <a:t>Get-­‐Item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"c:\FolderToCopy\*.*" | </a:t>
            </a:r>
            <a:r>
              <a:rPr sz="1600" spc="-100" dirty="0">
                <a:solidFill>
                  <a:srgbClr val="333333"/>
                </a:solidFill>
                <a:latin typeface="Consolas"/>
                <a:cs typeface="Consolas"/>
              </a:rPr>
              <a:t>Copy-­‐VMGuestFile </a:t>
            </a:r>
            <a:r>
              <a:rPr sz="1600" spc="-130" dirty="0">
                <a:solidFill>
                  <a:srgbClr val="333333"/>
                </a:solidFill>
                <a:latin typeface="Consolas"/>
                <a:cs typeface="Consolas"/>
              </a:rPr>
              <a:t>-­‐Destination 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"c:\MyFolder" </a:t>
            </a:r>
            <a:r>
              <a:rPr sz="1600" spc="-355" dirty="0">
                <a:solidFill>
                  <a:srgbClr val="333333"/>
                </a:solidFill>
                <a:latin typeface="Consolas"/>
                <a:cs typeface="Consolas"/>
              </a:rPr>
              <a:t>-­‐VM 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$vm </a:t>
            </a:r>
            <a:r>
              <a:rPr sz="1600" spc="-120" dirty="0">
                <a:solidFill>
                  <a:srgbClr val="333333"/>
                </a:solidFill>
                <a:latin typeface="Consolas"/>
                <a:cs typeface="Consolas"/>
              </a:rPr>
              <a:t>-­‐LocalToGuest </a:t>
            </a:r>
            <a:r>
              <a:rPr sz="1600" spc="-150" dirty="0">
                <a:solidFill>
                  <a:srgbClr val="333333"/>
                </a:solidFill>
                <a:latin typeface="Consolas"/>
                <a:cs typeface="Consolas"/>
              </a:rPr>
              <a:t>-­‐GuestUser</a:t>
            </a:r>
            <a:r>
              <a:rPr sz="1600" spc="2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administrator</a:t>
            </a:r>
            <a:endParaRPr sz="1600">
              <a:latin typeface="Consolas"/>
              <a:cs typeface="Consolas"/>
            </a:endParaRPr>
          </a:p>
          <a:p>
            <a:pPr marL="22225" indent="383540">
              <a:lnSpc>
                <a:spcPct val="100000"/>
              </a:lnSpc>
              <a:spcBef>
                <a:spcPts val="275"/>
              </a:spcBef>
            </a:pPr>
            <a:r>
              <a:rPr sz="1600" spc="-114" dirty="0">
                <a:solidFill>
                  <a:srgbClr val="333333"/>
                </a:solidFill>
                <a:latin typeface="Consolas"/>
                <a:cs typeface="Consolas"/>
              </a:rPr>
              <a:t>-­‐GuestPassword</a:t>
            </a:r>
            <a:r>
              <a:rPr sz="1600" spc="-2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pass2</a:t>
            </a:r>
            <a:endParaRPr sz="1600">
              <a:latin typeface="Consolas"/>
              <a:cs typeface="Consolas"/>
            </a:endParaRPr>
          </a:p>
          <a:p>
            <a:pPr marR="5328920" algn="ctr">
              <a:lnSpc>
                <a:spcPct val="100000"/>
              </a:lnSpc>
              <a:spcBef>
                <a:spcPts val="910"/>
              </a:spcBef>
            </a:pP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Backup a file on a linux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guest</a:t>
            </a:r>
            <a:endParaRPr sz="1800">
              <a:latin typeface="Arial"/>
              <a:cs typeface="Arial"/>
            </a:endParaRPr>
          </a:p>
          <a:p>
            <a:pPr marL="415290" marR="5080">
              <a:lnSpc>
                <a:spcPct val="114399"/>
              </a:lnSpc>
              <a:spcBef>
                <a:spcPts val="790"/>
              </a:spcBef>
              <a:tabLst>
                <a:tab pos="8227695" algn="l"/>
              </a:tabLst>
            </a:pPr>
            <a:r>
              <a:rPr sz="1600" spc="-105" dirty="0">
                <a:solidFill>
                  <a:srgbClr val="333333"/>
                </a:solidFill>
                <a:latin typeface="Consolas"/>
                <a:cs typeface="Consolas"/>
              </a:rPr>
              <a:t>Invoke-­‐VMScript </a:t>
            </a:r>
            <a:r>
              <a:rPr sz="1600" spc="-355" dirty="0">
                <a:solidFill>
                  <a:srgbClr val="333333"/>
                </a:solidFill>
                <a:latin typeface="Consolas"/>
                <a:cs typeface="Consolas"/>
              </a:rPr>
              <a:t>-­‐VM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VM1 </a:t>
            </a:r>
            <a:r>
              <a:rPr sz="1600" spc="-140" dirty="0">
                <a:solidFill>
                  <a:srgbClr val="333333"/>
                </a:solidFill>
                <a:latin typeface="Consolas"/>
                <a:cs typeface="Consolas"/>
              </a:rPr>
              <a:t>-­‐ScriptText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"mv /common/configs/file.conf /  common/configs/file.conf.bak" </a:t>
            </a:r>
            <a:r>
              <a:rPr sz="1600" spc="-590" dirty="0">
                <a:solidFill>
                  <a:srgbClr val="333333"/>
                </a:solidFill>
                <a:latin typeface="Consolas"/>
                <a:cs typeface="Consolas"/>
              </a:rPr>
              <a:t>-­‐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ScriptType Bash </a:t>
            </a:r>
            <a:r>
              <a:rPr sz="1600" spc="-590" dirty="0">
                <a:solidFill>
                  <a:srgbClr val="333333"/>
                </a:solidFill>
                <a:latin typeface="Consolas"/>
                <a:cs typeface="Consolas"/>
              </a:rPr>
              <a:t>-­‐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GuestUser GuestUser</a:t>
            </a:r>
            <a:r>
              <a:rPr sz="1600" dirty="0">
                <a:solidFill>
                  <a:srgbClr val="333333"/>
                </a:solidFill>
                <a:latin typeface="Consolas"/>
                <a:cs typeface="Consolas"/>
              </a:rPr>
              <a:t>	</a:t>
            </a:r>
            <a:r>
              <a:rPr sz="1600" spc="-590" dirty="0">
                <a:solidFill>
                  <a:srgbClr val="333333"/>
                </a:solidFill>
                <a:latin typeface="Consolas"/>
                <a:cs typeface="Consolas"/>
              </a:rPr>
              <a:t>-­‐ 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GuestPassword</a:t>
            </a:r>
            <a:r>
              <a:rPr sz="1600" spc="-1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Consolas"/>
                <a:cs typeface="Consolas"/>
              </a:rPr>
              <a:t>GuestPass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52150"/>
            <a:ext cx="746887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PowerCLI – What's New in 5.5</a:t>
            </a:r>
            <a:r>
              <a:rPr sz="3600" spc="-65" dirty="0"/>
              <a:t> </a:t>
            </a:r>
            <a:r>
              <a:rPr sz="3600" spc="-5" dirty="0"/>
              <a:t>R2?</a:t>
            </a:r>
            <a:endParaRPr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719143"/>
            <a:ext cx="518477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 5.5 R2 – </a:t>
            </a:r>
            <a:r>
              <a:rPr spc="-25" dirty="0"/>
              <a:t>What’s</a:t>
            </a:r>
            <a:r>
              <a:rPr spc="-35" dirty="0"/>
              <a:t> </a:t>
            </a:r>
            <a:r>
              <a:rPr spc="-5" dirty="0"/>
              <a:t>New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914" y="1366451"/>
            <a:ext cx="9507855" cy="4138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 indent="-127000">
              <a:lnSpc>
                <a:spcPts val="191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Manage vCenter Site Recovery</a:t>
            </a:r>
            <a:r>
              <a:rPr sz="1600" spc="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Manager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Create and remove tags and tag</a:t>
            </a:r>
            <a:r>
              <a:rPr sz="1600" spc="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categories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Retrieve information and configure Enhanced vMotion Compatibility (EVC) mode on</a:t>
            </a:r>
            <a:r>
              <a:rPr sz="1600" spc="2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clusters.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Manage security policies for vSphere standard switches and port</a:t>
            </a:r>
            <a:r>
              <a:rPr sz="1600" spc="1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groups.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1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Support for Windows PowerShell</a:t>
            </a:r>
            <a:r>
              <a:rPr sz="1600" spc="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4.0.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10"/>
              </a:lnSpc>
              <a:spcBef>
                <a:spcPts val="75"/>
              </a:spcBef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Support for vSphere servers configured with</a:t>
            </a:r>
            <a:r>
              <a:rPr sz="1600" spc="7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IPv6.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Specify the priority of a VM</a:t>
            </a:r>
            <a:r>
              <a:rPr sz="1600" spc="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migration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Provide a Hard Disk object to the RelatedObject of</a:t>
            </a:r>
            <a:r>
              <a:rPr sz="1600" spc="9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Get-Datastore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Get-Datastore cmdlet to allow filtering by</a:t>
            </a:r>
            <a:r>
              <a:rPr sz="1600" spc="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717074"/>
                </a:solidFill>
                <a:latin typeface="Arial"/>
                <a:cs typeface="Arial"/>
              </a:rPr>
              <a:t>cluster.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Get-Stat and Get-StatType now works with all</a:t>
            </a:r>
            <a:r>
              <a:rPr sz="1600" spc="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types</a:t>
            </a:r>
            <a:endParaRPr sz="1600">
              <a:latin typeface="Arial"/>
              <a:cs typeface="Arial"/>
            </a:endParaRPr>
          </a:p>
          <a:p>
            <a:pPr marL="128905" indent="-116205">
              <a:lnSpc>
                <a:spcPts val="1910"/>
              </a:lnSpc>
              <a:buChar char="•"/>
              <a:tabLst>
                <a:tab pos="129539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Added support for e1000e network adapter</a:t>
            </a:r>
            <a:r>
              <a:rPr sz="1600" spc="6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type.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10"/>
              </a:lnSpc>
              <a:spcBef>
                <a:spcPts val="75"/>
              </a:spcBef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Specify all values for DiskStorageFormat when cloning a virtual</a:t>
            </a:r>
            <a:r>
              <a:rPr sz="1600" spc="1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machine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64-Bit Support for New-OSCustomizationSpec and</a:t>
            </a:r>
            <a:r>
              <a:rPr sz="1600" spc="1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Set-OSCustomizationSpec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0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ToolsVersion property to VMGuest that shows the version as a</a:t>
            </a:r>
            <a:r>
              <a:rPr sz="1600" spc="1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string.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1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Provide a virtual portgroup to the RelatedObject of the Get-VirtualSwitch and</a:t>
            </a:r>
            <a:r>
              <a:rPr sz="1600" spc="16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Get-DVSwitch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10"/>
              </a:lnSpc>
              <a:spcBef>
                <a:spcPts val="75"/>
              </a:spcBef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Retrieve virtual machines by virtual</a:t>
            </a:r>
            <a:r>
              <a:rPr sz="1600" spc="6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switches.</a:t>
            </a:r>
            <a:endParaRPr sz="1600">
              <a:latin typeface="Arial"/>
              <a:cs typeface="Arial"/>
            </a:endParaRPr>
          </a:p>
          <a:p>
            <a:pPr marL="139700" indent="-127000">
              <a:lnSpc>
                <a:spcPts val="1910"/>
              </a:lnSpc>
              <a:buChar char="•"/>
              <a:tabLst>
                <a:tab pos="140335" algn="l"/>
              </a:tabLst>
            </a:pP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Other bug fixes and general performance enhancements have been made to various PowerCLI</a:t>
            </a:r>
            <a:r>
              <a:rPr sz="1600" spc="2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cmdlets.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52150"/>
            <a:ext cx="470408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PowerCLI -</a:t>
            </a:r>
            <a:r>
              <a:rPr sz="3600" spc="-215" dirty="0"/>
              <a:t> </a:t>
            </a:r>
            <a:r>
              <a:rPr sz="3600" spc="-5" dirty="0"/>
              <a:t>Advanced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62"/>
            <a:ext cx="12176353" cy="6849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8051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35" y="0"/>
                </a:moveTo>
                <a:lnTo>
                  <a:pt x="11583" y="1534"/>
                </a:lnTo>
                <a:lnTo>
                  <a:pt x="5562" y="5712"/>
                </a:lnTo>
                <a:lnTo>
                  <a:pt x="1494" y="11895"/>
                </a:lnTo>
                <a:lnTo>
                  <a:pt x="0" y="19446"/>
                </a:lnTo>
                <a:lnTo>
                  <a:pt x="0" y="20417"/>
                </a:lnTo>
                <a:lnTo>
                  <a:pt x="1362" y="27968"/>
                </a:lnTo>
                <a:lnTo>
                  <a:pt x="5210" y="34151"/>
                </a:lnTo>
                <a:lnTo>
                  <a:pt x="11187" y="38329"/>
                </a:lnTo>
                <a:lnTo>
                  <a:pt x="18935" y="39864"/>
                </a:lnTo>
                <a:lnTo>
                  <a:pt x="26285" y="38314"/>
                </a:lnTo>
                <a:lnTo>
                  <a:pt x="29572" y="35974"/>
                </a:lnTo>
                <a:lnTo>
                  <a:pt x="10413" y="35974"/>
                </a:lnTo>
                <a:lnTo>
                  <a:pt x="2844" y="29168"/>
                </a:lnTo>
                <a:lnTo>
                  <a:pt x="2844" y="10694"/>
                </a:lnTo>
                <a:lnTo>
                  <a:pt x="10413" y="3888"/>
                </a:lnTo>
                <a:lnTo>
                  <a:pt x="30048" y="3888"/>
                </a:lnTo>
                <a:lnTo>
                  <a:pt x="26682" y="1534"/>
                </a:lnTo>
                <a:lnTo>
                  <a:pt x="18935" y="0"/>
                </a:lnTo>
                <a:close/>
              </a:path>
              <a:path w="38100" h="40004">
                <a:moveTo>
                  <a:pt x="30048" y="3888"/>
                </a:moveTo>
                <a:lnTo>
                  <a:pt x="27457" y="3888"/>
                </a:lnTo>
                <a:lnTo>
                  <a:pt x="35026" y="10694"/>
                </a:lnTo>
                <a:lnTo>
                  <a:pt x="35026" y="29168"/>
                </a:lnTo>
                <a:lnTo>
                  <a:pt x="27457" y="35974"/>
                </a:lnTo>
                <a:lnTo>
                  <a:pt x="29572" y="35974"/>
                </a:lnTo>
                <a:lnTo>
                  <a:pt x="32302" y="34030"/>
                </a:lnTo>
                <a:lnTo>
                  <a:pt x="36366" y="27558"/>
                </a:lnTo>
                <a:lnTo>
                  <a:pt x="37858" y="19446"/>
                </a:lnTo>
                <a:lnTo>
                  <a:pt x="36498" y="11895"/>
                </a:lnTo>
                <a:lnTo>
                  <a:pt x="32654" y="5712"/>
                </a:lnTo>
                <a:lnTo>
                  <a:pt x="30048" y="3888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9328" y="6458896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9" y="0"/>
                </a:moveTo>
                <a:lnTo>
                  <a:pt x="952" y="0"/>
                </a:lnTo>
                <a:lnTo>
                  <a:pt x="0" y="966"/>
                </a:lnTo>
                <a:lnTo>
                  <a:pt x="0" y="18360"/>
                </a:lnTo>
                <a:lnTo>
                  <a:pt x="952" y="19326"/>
                </a:lnTo>
                <a:lnTo>
                  <a:pt x="3797" y="19326"/>
                </a:lnTo>
                <a:lnTo>
                  <a:pt x="4737" y="18360"/>
                </a:lnTo>
                <a:lnTo>
                  <a:pt x="4737" y="13529"/>
                </a:lnTo>
                <a:lnTo>
                  <a:pt x="13030" y="13529"/>
                </a:lnTo>
                <a:lnTo>
                  <a:pt x="12318" y="12562"/>
                </a:lnTo>
                <a:lnTo>
                  <a:pt x="14224" y="11596"/>
                </a:lnTo>
                <a:lnTo>
                  <a:pt x="16116" y="9663"/>
                </a:lnTo>
                <a:lnTo>
                  <a:pt x="4737" y="9663"/>
                </a:lnTo>
                <a:lnTo>
                  <a:pt x="4737" y="3864"/>
                </a:lnTo>
                <a:lnTo>
                  <a:pt x="15640" y="3864"/>
                </a:lnTo>
                <a:lnTo>
                  <a:pt x="15163" y="2898"/>
                </a:lnTo>
                <a:lnTo>
                  <a:pt x="13271" y="966"/>
                </a:lnTo>
                <a:lnTo>
                  <a:pt x="11379" y="0"/>
                </a:lnTo>
                <a:close/>
              </a:path>
              <a:path w="16510" h="19685">
                <a:moveTo>
                  <a:pt x="13030" y="13529"/>
                </a:moveTo>
                <a:lnTo>
                  <a:pt x="7581" y="13529"/>
                </a:lnTo>
                <a:lnTo>
                  <a:pt x="11379" y="18360"/>
                </a:lnTo>
                <a:lnTo>
                  <a:pt x="12318" y="19326"/>
                </a:lnTo>
                <a:lnTo>
                  <a:pt x="14224" y="19326"/>
                </a:lnTo>
                <a:lnTo>
                  <a:pt x="15163" y="18360"/>
                </a:lnTo>
                <a:lnTo>
                  <a:pt x="15163" y="16427"/>
                </a:lnTo>
                <a:lnTo>
                  <a:pt x="13030" y="13529"/>
                </a:lnTo>
                <a:close/>
              </a:path>
              <a:path w="16510" h="19685">
                <a:moveTo>
                  <a:pt x="15640" y="3864"/>
                </a:moveTo>
                <a:lnTo>
                  <a:pt x="10426" y="3864"/>
                </a:lnTo>
                <a:lnTo>
                  <a:pt x="11379" y="4831"/>
                </a:lnTo>
                <a:lnTo>
                  <a:pt x="11379" y="8696"/>
                </a:lnTo>
                <a:lnTo>
                  <a:pt x="10426" y="9663"/>
                </a:lnTo>
                <a:lnTo>
                  <a:pt x="16116" y="9663"/>
                </a:lnTo>
                <a:lnTo>
                  <a:pt x="16116" y="4831"/>
                </a:lnTo>
                <a:lnTo>
                  <a:pt x="15640" y="3864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2510" y="445029"/>
            <a:ext cx="200469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0" dirty="0"/>
              <a:t>Qu</a:t>
            </a:r>
            <a:r>
              <a:rPr sz="3600" spc="-5" dirty="0"/>
              <a:t>est</a:t>
            </a:r>
            <a:r>
              <a:rPr sz="3600" spc="-10" dirty="0"/>
              <a:t>io</a:t>
            </a:r>
            <a:r>
              <a:rPr sz="3600" spc="-5" dirty="0"/>
              <a:t>n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391697" y="1424523"/>
            <a:ext cx="7002145" cy="406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15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1800" spc="-415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Do you wish you could hand off menial tasks to</a:t>
            </a:r>
            <a:r>
              <a:rPr sz="2000" b="1" spc="65" dirty="0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others?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415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1800" spc="-415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Do you perform the same task day in, day</a:t>
            </a:r>
            <a:r>
              <a:rPr sz="2000" b="1" spc="35" dirty="0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out?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415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1800" spc="-415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Do you have a check list each morning</a:t>
            </a:r>
            <a:r>
              <a:rPr sz="2000" b="1" spc="15" dirty="0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415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1800" spc="-415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Do you need to perform tasks on mass</a:t>
            </a:r>
            <a:r>
              <a:rPr sz="2000" b="1" spc="10" dirty="0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415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1800" spc="-415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Do you wish you could export vCenter</a:t>
            </a:r>
            <a:r>
              <a:rPr sz="2000" b="1" spc="55" dirty="0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Information?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800" spc="-415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1800" spc="-415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         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Do you love documentation</a:t>
            </a:r>
            <a:r>
              <a:rPr sz="2000" b="1" spc="-20" dirty="0">
                <a:solidFill>
                  <a:srgbClr val="6DB33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6DB33F"/>
                </a:solidFill>
                <a:latin typeface="Arial"/>
                <a:cs typeface="Arial"/>
              </a:rPr>
              <a:t>?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6130104"/>
            <a:ext cx="22193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 – Advanced</a:t>
            </a:r>
            <a:r>
              <a:rPr spc="-150" dirty="0"/>
              <a:t> </a:t>
            </a:r>
            <a:r>
              <a:rPr spc="-5" dirty="0"/>
              <a:t>Scripts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8891" y="643158"/>
            <a:ext cx="9226550" cy="542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1145" marR="5080" indent="-259079">
              <a:lnSpc>
                <a:spcPct val="104400"/>
              </a:lnSpc>
            </a:pPr>
            <a:r>
              <a:rPr sz="1800" spc="-405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1800" spc="-405" dirty="0">
                <a:solidFill>
                  <a:srgbClr val="00709E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Advanced scripts have been created by the PowerCLI community and are free to download…  vCheck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– A script to make you aware of any issues in your</a:t>
            </a:r>
            <a:r>
              <a:rPr sz="1600" spc="1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17074"/>
                </a:solidFill>
                <a:latin typeface="Arial"/>
                <a:cs typeface="Arial"/>
              </a:rPr>
              <a:t>infrastructure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267" y="1245666"/>
            <a:ext cx="11168480" cy="4770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57" y="81743"/>
            <a:ext cx="504634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 – Advanced</a:t>
            </a:r>
            <a:r>
              <a:rPr spc="-150" dirty="0"/>
              <a:t> </a:t>
            </a:r>
            <a:r>
              <a:rPr spc="-5" dirty="0"/>
              <a:t>Scripts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1749" y="859774"/>
            <a:ext cx="9226550" cy="586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405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1800" spc="-405" dirty="0">
                <a:solidFill>
                  <a:srgbClr val="00709E"/>
                </a:solidFill>
                <a:latin typeface="Times New Roman"/>
                <a:cs typeface="Times New Roman"/>
              </a:rPr>
              <a:t>                       </a:t>
            </a: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Advanced scripts have been created by the PowerCLI community and are free to</a:t>
            </a:r>
            <a:r>
              <a:rPr sz="1600" b="1" spc="1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17074"/>
                </a:solidFill>
                <a:latin typeface="Arial"/>
                <a:cs typeface="Arial"/>
              </a:rPr>
              <a:t>download…</a:t>
            </a:r>
            <a:endParaRPr sz="1600">
              <a:latin typeface="Arial"/>
              <a:cs typeface="Arial"/>
            </a:endParaRPr>
          </a:p>
          <a:p>
            <a:pPr marL="40005">
              <a:lnSpc>
                <a:spcPct val="100000"/>
              </a:lnSpc>
              <a:spcBef>
                <a:spcPts val="209"/>
              </a:spcBef>
            </a:pPr>
            <a:r>
              <a:rPr sz="1800" b="1" spc="-5" dirty="0">
                <a:solidFill>
                  <a:srgbClr val="333333"/>
                </a:solidFill>
                <a:latin typeface="Arial"/>
                <a:cs typeface="Arial"/>
              </a:rPr>
              <a:t>Name that hardware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– A script for detailed hardware information</a:t>
            </a:r>
            <a:r>
              <a:rPr sz="1800" spc="16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(lucd.info)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74431" y="1730857"/>
            <a:ext cx="9913099" cy="3196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719143"/>
            <a:ext cx="276288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Type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Cmdlets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37830" y="6458881"/>
            <a:ext cx="956310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A5A4A6"/>
                </a:solidFill>
                <a:latin typeface="Arial"/>
                <a:cs typeface="Arial"/>
              </a:rPr>
              <a:t>CONFIDENTIAL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29774" y="6458881"/>
            <a:ext cx="167005" cy="16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603" y="1255229"/>
            <a:ext cx="11317782" cy="256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5759" y="4010884"/>
            <a:ext cx="11384280" cy="1699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2877" rIns="0" bIns="0" rtlCol="0">
            <a:spAutoFit/>
          </a:bodyPr>
          <a:lstStyle/>
          <a:p>
            <a:pPr marL="241300" marR="1224915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</a:rPr>
              <a:t>Low</a:t>
            </a:r>
            <a:r>
              <a:rPr sz="2400" spc="-80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Level</a:t>
            </a:r>
            <a:endParaRPr sz="2400"/>
          </a:p>
          <a:p>
            <a:pPr marL="1190625">
              <a:lnSpc>
                <a:spcPts val="2130"/>
              </a:lnSpc>
              <a:spcBef>
                <a:spcPts val="1950"/>
              </a:spcBef>
            </a:pP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$spec = </a:t>
            </a:r>
            <a:r>
              <a:rPr sz="1800" b="1" spc="-170" dirty="0">
                <a:solidFill>
                  <a:srgbClr val="FFFFFF"/>
                </a:solidFill>
                <a:latin typeface="Consolas"/>
                <a:cs typeface="Consolas"/>
              </a:rPr>
              <a:t>new-­‐object</a:t>
            </a:r>
            <a:r>
              <a:rPr sz="1800" b="1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VMware.Vim.VirtualMachineConfigSpec</a:t>
            </a:r>
            <a:endParaRPr sz="1800">
              <a:latin typeface="Consolas"/>
              <a:cs typeface="Consolas"/>
            </a:endParaRPr>
          </a:p>
          <a:p>
            <a:pPr marL="1190625">
              <a:lnSpc>
                <a:spcPts val="2130"/>
              </a:lnSpc>
            </a:pP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$spec.MemoryAllocation = </a:t>
            </a:r>
            <a:r>
              <a:rPr sz="1800" b="1" spc="-170" dirty="0">
                <a:solidFill>
                  <a:srgbClr val="FFFFFF"/>
                </a:solidFill>
                <a:latin typeface="Consolas"/>
                <a:cs typeface="Consolas"/>
              </a:rPr>
              <a:t>New-­‐Object</a:t>
            </a:r>
            <a:r>
              <a:rPr sz="1800" b="1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VMware.Vim.ResourceAllocationInfo</a:t>
            </a:r>
            <a:endParaRPr sz="1800">
              <a:latin typeface="Consolas"/>
              <a:cs typeface="Consolas"/>
            </a:endParaRPr>
          </a:p>
          <a:p>
            <a:pPr marL="1190625">
              <a:lnSpc>
                <a:spcPts val="2130"/>
              </a:lnSpc>
              <a:spcBef>
                <a:spcPts val="35"/>
              </a:spcBef>
            </a:pP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$spec.MemoryAllocation.Limit =</a:t>
            </a:r>
            <a:r>
              <a:rPr sz="18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00" dirty="0">
                <a:solidFill>
                  <a:srgbClr val="FFFFFF"/>
                </a:solidFill>
                <a:latin typeface="Consolas"/>
                <a:cs typeface="Consolas"/>
              </a:rPr>
              <a:t>-­‐1</a:t>
            </a:r>
            <a:endParaRPr sz="1800">
              <a:latin typeface="Consolas"/>
              <a:cs typeface="Consolas"/>
            </a:endParaRPr>
          </a:p>
          <a:p>
            <a:pPr marL="1190625">
              <a:lnSpc>
                <a:spcPts val="2130"/>
              </a:lnSpc>
            </a:pP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$vm = </a:t>
            </a:r>
            <a:r>
              <a:rPr sz="1800" spc="-200" dirty="0">
                <a:solidFill>
                  <a:srgbClr val="FFFFFF"/>
                </a:solidFill>
                <a:latin typeface="Consolas"/>
                <a:cs typeface="Consolas"/>
              </a:rPr>
              <a:t>get</a:t>
            </a:r>
            <a:r>
              <a:rPr sz="1800" b="1" spc="-200" dirty="0">
                <a:solidFill>
                  <a:srgbClr val="FFFFFF"/>
                </a:solidFill>
                <a:latin typeface="Consolas"/>
                <a:cs typeface="Consolas"/>
              </a:rPr>
              <a:t>-­‐view </a:t>
            </a:r>
            <a:r>
              <a:rPr sz="1800" b="1" spc="-185" dirty="0">
                <a:solidFill>
                  <a:srgbClr val="FFFFFF"/>
                </a:solidFill>
                <a:latin typeface="Consolas"/>
                <a:cs typeface="Consolas"/>
              </a:rPr>
              <a:t>-­‐ViewType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VirtualMachine </a:t>
            </a:r>
            <a:r>
              <a:rPr sz="1800" b="1" spc="-225" dirty="0">
                <a:solidFill>
                  <a:srgbClr val="FFFFFF"/>
                </a:solidFill>
                <a:latin typeface="Consolas"/>
                <a:cs typeface="Consolas"/>
              </a:rPr>
              <a:t>-­‐Filter</a:t>
            </a:r>
            <a:r>
              <a:rPr sz="1800" b="1" spc="5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@{"Name"="VM001"}</a:t>
            </a:r>
            <a:endParaRPr sz="1800">
              <a:latin typeface="Consolas"/>
              <a:cs typeface="Consolas"/>
            </a:endParaRPr>
          </a:p>
          <a:p>
            <a:pPr marL="1190625">
              <a:lnSpc>
                <a:spcPct val="100000"/>
              </a:lnSpc>
              <a:spcBef>
                <a:spcPts val="35"/>
              </a:spcBef>
            </a:pP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$vm.ReconfigVM_Task($spec)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5019" y="4132438"/>
            <a:ext cx="9316720" cy="1018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1950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795"/>
              </a:spcBef>
            </a:pPr>
            <a:r>
              <a:rPr sz="1800" spc="-250" dirty="0">
                <a:solidFill>
                  <a:srgbClr val="FFFFFF"/>
                </a:solidFill>
                <a:latin typeface="Consolas"/>
                <a:cs typeface="Consolas"/>
              </a:rPr>
              <a:t>Get-­‐VM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VM001 | 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Get-­‐VMResourceConfiguration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| </a:t>
            </a:r>
            <a:r>
              <a:rPr sz="1800" spc="-70" dirty="0">
                <a:solidFill>
                  <a:srgbClr val="FFFFFF"/>
                </a:solidFill>
                <a:latin typeface="Consolas"/>
                <a:cs typeface="Consolas"/>
              </a:rPr>
              <a:t>Set-­‐VMResourceConfiguration </a:t>
            </a:r>
            <a:r>
              <a:rPr sz="1800" spc="-665" dirty="0">
                <a:solidFill>
                  <a:srgbClr val="FFFFFF"/>
                </a:solidFill>
                <a:latin typeface="Consolas"/>
                <a:cs typeface="Consolas"/>
              </a:rPr>
              <a:t>-­‐ 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MemLimitMB</a:t>
            </a:r>
            <a:r>
              <a:rPr sz="18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$null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781" y="884770"/>
            <a:ext cx="2512060" cy="438150"/>
          </a:xfrm>
          <a:custGeom>
            <a:avLst/>
            <a:gdLst/>
            <a:ahLst/>
            <a:cxnLst/>
            <a:rect l="l" t="t" r="r" b="b"/>
            <a:pathLst>
              <a:path w="2512060" h="438150">
                <a:moveTo>
                  <a:pt x="2439075" y="0"/>
                </a:moveTo>
                <a:lnTo>
                  <a:pt x="72951" y="0"/>
                </a:lnTo>
                <a:lnTo>
                  <a:pt x="44555" y="5731"/>
                </a:lnTo>
                <a:lnTo>
                  <a:pt x="21366" y="21361"/>
                </a:lnTo>
                <a:lnTo>
                  <a:pt x="5732" y="44544"/>
                </a:lnTo>
                <a:lnTo>
                  <a:pt x="0" y="72936"/>
                </a:lnTo>
                <a:lnTo>
                  <a:pt x="0" y="364680"/>
                </a:lnTo>
                <a:lnTo>
                  <a:pt x="5732" y="393071"/>
                </a:lnTo>
                <a:lnTo>
                  <a:pt x="21366" y="416255"/>
                </a:lnTo>
                <a:lnTo>
                  <a:pt x="44555" y="431885"/>
                </a:lnTo>
                <a:lnTo>
                  <a:pt x="72951" y="437616"/>
                </a:lnTo>
                <a:lnTo>
                  <a:pt x="2439075" y="437616"/>
                </a:lnTo>
                <a:lnTo>
                  <a:pt x="2467468" y="431885"/>
                </a:lnTo>
                <a:lnTo>
                  <a:pt x="2490656" y="416255"/>
                </a:lnTo>
                <a:lnTo>
                  <a:pt x="2506291" y="393071"/>
                </a:lnTo>
                <a:lnTo>
                  <a:pt x="2512024" y="364680"/>
                </a:lnTo>
                <a:lnTo>
                  <a:pt x="2512024" y="72936"/>
                </a:lnTo>
                <a:lnTo>
                  <a:pt x="2506291" y="44544"/>
                </a:lnTo>
                <a:lnTo>
                  <a:pt x="2490656" y="21361"/>
                </a:lnTo>
                <a:lnTo>
                  <a:pt x="2467468" y="5731"/>
                </a:lnTo>
                <a:lnTo>
                  <a:pt x="2439075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319" rIns="0" bIns="0" rtlCol="0">
            <a:spAutoFit/>
          </a:bodyPr>
          <a:lstStyle/>
          <a:p>
            <a:pPr marL="470534">
              <a:lnSpc>
                <a:spcPct val="100000"/>
              </a:lnSpc>
            </a:pPr>
            <a:r>
              <a:rPr sz="2400" spc="-5" dirty="0"/>
              <a:t>How the SRM Cmdlets relate to the</a:t>
            </a:r>
            <a:r>
              <a:rPr sz="2400" spc="-85" dirty="0"/>
              <a:t> </a:t>
            </a:r>
            <a:r>
              <a:rPr sz="2400" spc="-5" dirty="0"/>
              <a:t>API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81548" y="962840"/>
            <a:ext cx="2160270" cy="300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0" dirty="0">
                <a:solidFill>
                  <a:srgbClr val="333333"/>
                </a:solidFill>
                <a:latin typeface="Consolas"/>
                <a:cs typeface="Consolas"/>
              </a:rPr>
              <a:t>Connect-­‐</a:t>
            </a: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SRMServer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5815" y="993635"/>
            <a:ext cx="73266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-&gt; Connects to the SRM Server attached to vCenter and creates</a:t>
            </a:r>
            <a:r>
              <a:rPr sz="1400" spc="2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$Global:defaultSRMServers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207" y="1512481"/>
            <a:ext cx="2581910" cy="438150"/>
          </a:xfrm>
          <a:custGeom>
            <a:avLst/>
            <a:gdLst/>
            <a:ahLst/>
            <a:cxnLst/>
            <a:rect l="l" t="t" r="r" b="b"/>
            <a:pathLst>
              <a:path w="2581910" h="438150">
                <a:moveTo>
                  <a:pt x="2508773" y="0"/>
                </a:moveTo>
                <a:lnTo>
                  <a:pt x="72951" y="0"/>
                </a:lnTo>
                <a:lnTo>
                  <a:pt x="44555" y="5733"/>
                </a:lnTo>
                <a:lnTo>
                  <a:pt x="21366" y="21366"/>
                </a:lnTo>
                <a:lnTo>
                  <a:pt x="5732" y="44550"/>
                </a:lnTo>
                <a:lnTo>
                  <a:pt x="0" y="72936"/>
                </a:lnTo>
                <a:lnTo>
                  <a:pt x="0" y="364680"/>
                </a:lnTo>
                <a:lnTo>
                  <a:pt x="5732" y="393073"/>
                </a:lnTo>
                <a:lnTo>
                  <a:pt x="21366" y="416261"/>
                </a:lnTo>
                <a:lnTo>
                  <a:pt x="44555" y="431896"/>
                </a:lnTo>
                <a:lnTo>
                  <a:pt x="72951" y="437629"/>
                </a:lnTo>
                <a:lnTo>
                  <a:pt x="2508773" y="437629"/>
                </a:lnTo>
                <a:lnTo>
                  <a:pt x="2537166" y="431896"/>
                </a:lnTo>
                <a:lnTo>
                  <a:pt x="2560354" y="416261"/>
                </a:lnTo>
                <a:lnTo>
                  <a:pt x="2575988" y="393073"/>
                </a:lnTo>
                <a:lnTo>
                  <a:pt x="2581722" y="364680"/>
                </a:lnTo>
                <a:lnTo>
                  <a:pt x="2581722" y="72936"/>
                </a:lnTo>
                <a:lnTo>
                  <a:pt x="2575988" y="44550"/>
                </a:lnTo>
                <a:lnTo>
                  <a:pt x="2560354" y="21366"/>
                </a:lnTo>
                <a:lnTo>
                  <a:pt x="2537166" y="5733"/>
                </a:lnTo>
                <a:lnTo>
                  <a:pt x="2508773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9962" y="1592239"/>
            <a:ext cx="2286000" cy="300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$defaultSRMServers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5815" y="1592300"/>
            <a:ext cx="62007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-&gt; Stores an array of connected SRM Servers which we can use for our</a:t>
            </a:r>
            <a:r>
              <a:rPr sz="1400" spc="16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scripts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25204" y="2439606"/>
            <a:ext cx="6364909" cy="3158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319" rIns="0" bIns="0" rtlCol="0">
            <a:spAutoFit/>
          </a:bodyPr>
          <a:lstStyle/>
          <a:p>
            <a:pPr marL="470534">
              <a:lnSpc>
                <a:spcPct val="100000"/>
              </a:lnSpc>
            </a:pPr>
            <a:r>
              <a:rPr sz="2400" spc="-5" dirty="0"/>
              <a:t>How the SRM Cmdlets relate to the</a:t>
            </a:r>
            <a:r>
              <a:rPr sz="2400" spc="-85" dirty="0"/>
              <a:t> </a:t>
            </a:r>
            <a:r>
              <a:rPr sz="2400" spc="-5" dirty="0"/>
              <a:t>API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33207" y="910704"/>
            <a:ext cx="4680585" cy="438150"/>
          </a:xfrm>
          <a:custGeom>
            <a:avLst/>
            <a:gdLst/>
            <a:ahLst/>
            <a:cxnLst/>
            <a:rect l="l" t="t" r="r" b="b"/>
            <a:pathLst>
              <a:path w="4680585" h="438150">
                <a:moveTo>
                  <a:pt x="4607410" y="0"/>
                </a:moveTo>
                <a:lnTo>
                  <a:pt x="72951" y="0"/>
                </a:lnTo>
                <a:lnTo>
                  <a:pt x="44555" y="5731"/>
                </a:lnTo>
                <a:lnTo>
                  <a:pt x="21366" y="21361"/>
                </a:lnTo>
                <a:lnTo>
                  <a:pt x="5732" y="44544"/>
                </a:lnTo>
                <a:lnTo>
                  <a:pt x="0" y="72936"/>
                </a:lnTo>
                <a:lnTo>
                  <a:pt x="0" y="364680"/>
                </a:lnTo>
                <a:lnTo>
                  <a:pt x="5732" y="393071"/>
                </a:lnTo>
                <a:lnTo>
                  <a:pt x="21366" y="416255"/>
                </a:lnTo>
                <a:lnTo>
                  <a:pt x="44555" y="431885"/>
                </a:lnTo>
                <a:lnTo>
                  <a:pt x="72951" y="437616"/>
                </a:lnTo>
                <a:lnTo>
                  <a:pt x="4607410" y="437616"/>
                </a:lnTo>
                <a:lnTo>
                  <a:pt x="4635803" y="431885"/>
                </a:lnTo>
                <a:lnTo>
                  <a:pt x="4658991" y="416255"/>
                </a:lnTo>
                <a:lnTo>
                  <a:pt x="4674625" y="393071"/>
                </a:lnTo>
                <a:lnTo>
                  <a:pt x="4680358" y="364680"/>
                </a:lnTo>
                <a:lnTo>
                  <a:pt x="4680358" y="72936"/>
                </a:lnTo>
                <a:lnTo>
                  <a:pt x="4674625" y="44544"/>
                </a:lnTo>
                <a:lnTo>
                  <a:pt x="4658991" y="21361"/>
                </a:lnTo>
                <a:lnTo>
                  <a:pt x="4635803" y="5731"/>
                </a:lnTo>
                <a:lnTo>
                  <a:pt x="4607410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53354" y="993470"/>
            <a:ext cx="9582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-&gt; SRM</a:t>
            </a:r>
            <a:r>
              <a:rPr sz="1400" spc="-1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API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1767" y="1666695"/>
            <a:ext cx="1550327" cy="9767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2425" y="1812175"/>
            <a:ext cx="1159625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3511" y="1695411"/>
            <a:ext cx="1446316" cy="875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3511" y="1695412"/>
            <a:ext cx="1446530" cy="875665"/>
          </a:xfrm>
          <a:custGeom>
            <a:avLst/>
            <a:gdLst/>
            <a:ahLst/>
            <a:cxnLst/>
            <a:rect l="l" t="t" r="r" b="b"/>
            <a:pathLst>
              <a:path w="1446530" h="875664">
                <a:moveTo>
                  <a:pt x="0" y="145875"/>
                </a:moveTo>
                <a:lnTo>
                  <a:pt x="24501" y="81723"/>
                </a:lnTo>
                <a:lnTo>
                  <a:pt x="52957" y="54638"/>
                </a:lnTo>
                <a:lnTo>
                  <a:pt x="90288" y="32047"/>
                </a:lnTo>
                <a:lnTo>
                  <a:pt x="135046" y="14827"/>
                </a:lnTo>
                <a:lnTo>
                  <a:pt x="185785" y="3852"/>
                </a:lnTo>
                <a:lnTo>
                  <a:pt x="241058" y="0"/>
                </a:lnTo>
                <a:lnTo>
                  <a:pt x="1205265" y="0"/>
                </a:lnTo>
                <a:lnTo>
                  <a:pt x="1260538" y="3852"/>
                </a:lnTo>
                <a:lnTo>
                  <a:pt x="1311276" y="14827"/>
                </a:lnTo>
                <a:lnTo>
                  <a:pt x="1356033" y="32047"/>
                </a:lnTo>
                <a:lnTo>
                  <a:pt x="1393363" y="54638"/>
                </a:lnTo>
                <a:lnTo>
                  <a:pt x="1421818" y="81723"/>
                </a:lnTo>
                <a:lnTo>
                  <a:pt x="1446318" y="145875"/>
                </a:lnTo>
                <a:lnTo>
                  <a:pt x="1446318" y="729362"/>
                </a:lnTo>
                <a:lnTo>
                  <a:pt x="1421818" y="793515"/>
                </a:lnTo>
                <a:lnTo>
                  <a:pt x="1393363" y="820600"/>
                </a:lnTo>
                <a:lnTo>
                  <a:pt x="1356033" y="843191"/>
                </a:lnTo>
                <a:lnTo>
                  <a:pt x="1311276" y="860411"/>
                </a:lnTo>
                <a:lnTo>
                  <a:pt x="1260538" y="871385"/>
                </a:lnTo>
                <a:lnTo>
                  <a:pt x="1205265" y="875238"/>
                </a:lnTo>
                <a:lnTo>
                  <a:pt x="241058" y="875238"/>
                </a:lnTo>
                <a:lnTo>
                  <a:pt x="185785" y="871385"/>
                </a:lnTo>
                <a:lnTo>
                  <a:pt x="135046" y="860411"/>
                </a:lnTo>
                <a:lnTo>
                  <a:pt x="90288" y="843191"/>
                </a:lnTo>
                <a:lnTo>
                  <a:pt x="52957" y="820600"/>
                </a:lnTo>
                <a:lnTo>
                  <a:pt x="24501" y="793515"/>
                </a:lnTo>
                <a:lnTo>
                  <a:pt x="0" y="729362"/>
                </a:lnTo>
                <a:lnTo>
                  <a:pt x="0" y="145875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712" y="1129512"/>
            <a:ext cx="565785" cy="713105"/>
          </a:xfrm>
          <a:custGeom>
            <a:avLst/>
            <a:gdLst/>
            <a:ahLst/>
            <a:cxnLst/>
            <a:rect l="l" t="t" r="r" b="b"/>
            <a:pathLst>
              <a:path w="565785" h="713105">
                <a:moveTo>
                  <a:pt x="140494" y="0"/>
                </a:moveTo>
                <a:lnTo>
                  <a:pt x="0" y="0"/>
                </a:lnTo>
                <a:lnTo>
                  <a:pt x="0" y="712652"/>
                </a:lnTo>
                <a:lnTo>
                  <a:pt x="442912" y="712652"/>
                </a:lnTo>
                <a:lnTo>
                  <a:pt x="442912" y="711859"/>
                </a:lnTo>
                <a:lnTo>
                  <a:pt x="565176" y="711859"/>
                </a:lnTo>
              </a:path>
            </a:pathLst>
          </a:custGeom>
          <a:ln w="19029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7140" y="180332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098"/>
                </a:lnTo>
                <a:lnTo>
                  <a:pt x="76122" y="3804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14208" y="4285205"/>
            <a:ext cx="2078177" cy="490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84375" y="4368332"/>
            <a:ext cx="1525384" cy="3325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62862" y="4312716"/>
            <a:ext cx="1979168" cy="388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62861" y="4312716"/>
            <a:ext cx="1979295" cy="388620"/>
          </a:xfrm>
          <a:custGeom>
            <a:avLst/>
            <a:gdLst/>
            <a:ahLst/>
            <a:cxnLst/>
            <a:rect l="l" t="t" r="r" b="b"/>
            <a:pathLst>
              <a:path w="1979295" h="388620">
                <a:moveTo>
                  <a:pt x="0" y="64671"/>
                </a:moveTo>
                <a:lnTo>
                  <a:pt x="33528" y="36230"/>
                </a:lnTo>
                <a:lnTo>
                  <a:pt x="72468" y="24222"/>
                </a:lnTo>
                <a:lnTo>
                  <a:pt x="123552" y="14207"/>
                </a:lnTo>
                <a:lnTo>
                  <a:pt x="184800" y="6573"/>
                </a:lnTo>
                <a:lnTo>
                  <a:pt x="254232" y="1708"/>
                </a:lnTo>
                <a:lnTo>
                  <a:pt x="329868" y="0"/>
                </a:lnTo>
                <a:lnTo>
                  <a:pt x="1649301" y="0"/>
                </a:lnTo>
                <a:lnTo>
                  <a:pt x="1724937" y="1708"/>
                </a:lnTo>
                <a:lnTo>
                  <a:pt x="1794370" y="6573"/>
                </a:lnTo>
                <a:lnTo>
                  <a:pt x="1855619" y="14207"/>
                </a:lnTo>
                <a:lnTo>
                  <a:pt x="1906704" y="24222"/>
                </a:lnTo>
                <a:lnTo>
                  <a:pt x="1945644" y="36230"/>
                </a:lnTo>
                <a:lnTo>
                  <a:pt x="1979173" y="64671"/>
                </a:lnTo>
                <a:lnTo>
                  <a:pt x="1979173" y="323350"/>
                </a:lnTo>
                <a:lnTo>
                  <a:pt x="1945644" y="351791"/>
                </a:lnTo>
                <a:lnTo>
                  <a:pt x="1906704" y="363799"/>
                </a:lnTo>
                <a:lnTo>
                  <a:pt x="1855619" y="373814"/>
                </a:lnTo>
                <a:lnTo>
                  <a:pt x="1794370" y="381448"/>
                </a:lnTo>
                <a:lnTo>
                  <a:pt x="1724937" y="386313"/>
                </a:lnTo>
                <a:lnTo>
                  <a:pt x="1649301" y="388021"/>
                </a:lnTo>
                <a:lnTo>
                  <a:pt x="329868" y="388021"/>
                </a:lnTo>
                <a:lnTo>
                  <a:pt x="254232" y="386313"/>
                </a:lnTo>
                <a:lnTo>
                  <a:pt x="184800" y="381448"/>
                </a:lnTo>
                <a:lnTo>
                  <a:pt x="123552" y="373814"/>
                </a:lnTo>
                <a:lnTo>
                  <a:pt x="72468" y="363799"/>
                </a:lnTo>
                <a:lnTo>
                  <a:pt x="33528" y="351791"/>
                </a:lnTo>
                <a:lnTo>
                  <a:pt x="0" y="323350"/>
                </a:lnTo>
                <a:lnTo>
                  <a:pt x="0" y="64671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50464" y="4415211"/>
            <a:ext cx="14097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Method =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sz="1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14208" y="4775658"/>
            <a:ext cx="2078177" cy="486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63102" y="4858794"/>
            <a:ext cx="1172094" cy="3325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62862" y="4802530"/>
            <a:ext cx="1979168" cy="388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62861" y="4802530"/>
            <a:ext cx="1979295" cy="388620"/>
          </a:xfrm>
          <a:custGeom>
            <a:avLst/>
            <a:gdLst/>
            <a:ahLst/>
            <a:cxnLst/>
            <a:rect l="l" t="t" r="r" b="b"/>
            <a:pathLst>
              <a:path w="1979295" h="388620">
                <a:moveTo>
                  <a:pt x="0" y="64671"/>
                </a:moveTo>
                <a:lnTo>
                  <a:pt x="33528" y="36230"/>
                </a:lnTo>
                <a:lnTo>
                  <a:pt x="72468" y="24222"/>
                </a:lnTo>
                <a:lnTo>
                  <a:pt x="123552" y="14207"/>
                </a:lnTo>
                <a:lnTo>
                  <a:pt x="184800" y="6573"/>
                </a:lnTo>
                <a:lnTo>
                  <a:pt x="254232" y="1708"/>
                </a:lnTo>
                <a:lnTo>
                  <a:pt x="329868" y="0"/>
                </a:lnTo>
                <a:lnTo>
                  <a:pt x="1649301" y="0"/>
                </a:lnTo>
                <a:lnTo>
                  <a:pt x="1724937" y="1708"/>
                </a:lnTo>
                <a:lnTo>
                  <a:pt x="1794370" y="6573"/>
                </a:lnTo>
                <a:lnTo>
                  <a:pt x="1855619" y="14207"/>
                </a:lnTo>
                <a:lnTo>
                  <a:pt x="1906704" y="24222"/>
                </a:lnTo>
                <a:lnTo>
                  <a:pt x="1945644" y="36230"/>
                </a:lnTo>
                <a:lnTo>
                  <a:pt x="1979173" y="64671"/>
                </a:lnTo>
                <a:lnTo>
                  <a:pt x="1979173" y="323350"/>
                </a:lnTo>
                <a:lnTo>
                  <a:pt x="1945644" y="351791"/>
                </a:lnTo>
                <a:lnTo>
                  <a:pt x="1906704" y="363799"/>
                </a:lnTo>
                <a:lnTo>
                  <a:pt x="1855619" y="373814"/>
                </a:lnTo>
                <a:lnTo>
                  <a:pt x="1794370" y="381448"/>
                </a:lnTo>
                <a:lnTo>
                  <a:pt x="1724937" y="386314"/>
                </a:lnTo>
                <a:lnTo>
                  <a:pt x="1649301" y="388022"/>
                </a:lnTo>
                <a:lnTo>
                  <a:pt x="329868" y="388022"/>
                </a:lnTo>
                <a:lnTo>
                  <a:pt x="254232" y="386314"/>
                </a:lnTo>
                <a:lnTo>
                  <a:pt x="184800" y="381448"/>
                </a:lnTo>
                <a:lnTo>
                  <a:pt x="123552" y="373814"/>
                </a:lnTo>
                <a:lnTo>
                  <a:pt x="72468" y="363799"/>
                </a:lnTo>
                <a:lnTo>
                  <a:pt x="33528" y="351791"/>
                </a:lnTo>
                <a:lnTo>
                  <a:pt x="0" y="323350"/>
                </a:lnTo>
                <a:lnTo>
                  <a:pt x="0" y="64671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8207" y="4905037"/>
            <a:ext cx="10541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Property =</a:t>
            </a:r>
            <a:r>
              <a:rPr sz="1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962" y="986132"/>
            <a:ext cx="4420235" cy="682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333333"/>
                </a:solidFill>
                <a:latin typeface="Consolas"/>
                <a:cs typeface="Consolas"/>
              </a:rPr>
              <a:t>$defaultSRMServers[0].extensiondata</a:t>
            </a:r>
            <a:endParaRPr sz="1800">
              <a:latin typeface="Consolas"/>
              <a:cs typeface="Consolas"/>
            </a:endParaRPr>
          </a:p>
          <a:p>
            <a:pPr marL="340995">
              <a:lnSpc>
                <a:spcPct val="100000"/>
              </a:lnSpc>
              <a:spcBef>
                <a:spcPts val="1450"/>
              </a:spcBef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Authentication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4359" y="2855424"/>
            <a:ext cx="1587728" cy="494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5017" y="2938553"/>
            <a:ext cx="1334198" cy="3325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5449" y="2881820"/>
            <a:ext cx="1484378" cy="3949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5449" y="2881820"/>
            <a:ext cx="1484630" cy="394970"/>
          </a:xfrm>
          <a:custGeom>
            <a:avLst/>
            <a:gdLst/>
            <a:ahLst/>
            <a:cxnLst/>
            <a:rect l="l" t="t" r="r" b="b"/>
            <a:pathLst>
              <a:path w="1484630" h="394970">
                <a:moveTo>
                  <a:pt x="0" y="65828"/>
                </a:moveTo>
                <a:lnTo>
                  <a:pt x="33777" y="32603"/>
                </a:lnTo>
                <a:lnTo>
                  <a:pt x="72462" y="19280"/>
                </a:lnTo>
                <a:lnTo>
                  <a:pt x="122533" y="8987"/>
                </a:lnTo>
                <a:lnTo>
                  <a:pt x="181632" y="2351"/>
                </a:lnTo>
                <a:lnTo>
                  <a:pt x="247401" y="0"/>
                </a:lnTo>
                <a:lnTo>
                  <a:pt x="1236983" y="0"/>
                </a:lnTo>
                <a:lnTo>
                  <a:pt x="1302749" y="2351"/>
                </a:lnTo>
                <a:lnTo>
                  <a:pt x="1361847" y="8987"/>
                </a:lnTo>
                <a:lnTo>
                  <a:pt x="1411917" y="19280"/>
                </a:lnTo>
                <a:lnTo>
                  <a:pt x="1450602" y="32603"/>
                </a:lnTo>
                <a:lnTo>
                  <a:pt x="1484379" y="65828"/>
                </a:lnTo>
                <a:lnTo>
                  <a:pt x="1484379" y="329133"/>
                </a:lnTo>
                <a:lnTo>
                  <a:pt x="1450602" y="362358"/>
                </a:lnTo>
                <a:lnTo>
                  <a:pt x="1411917" y="375681"/>
                </a:lnTo>
                <a:lnTo>
                  <a:pt x="1361847" y="385974"/>
                </a:lnTo>
                <a:lnTo>
                  <a:pt x="1302749" y="392610"/>
                </a:lnTo>
                <a:lnTo>
                  <a:pt x="1236983" y="394961"/>
                </a:lnTo>
                <a:lnTo>
                  <a:pt x="247401" y="394961"/>
                </a:lnTo>
                <a:lnTo>
                  <a:pt x="181632" y="392610"/>
                </a:lnTo>
                <a:lnTo>
                  <a:pt x="122533" y="385974"/>
                </a:lnTo>
                <a:lnTo>
                  <a:pt x="72462" y="375681"/>
                </a:lnTo>
                <a:lnTo>
                  <a:pt x="33777" y="362358"/>
                </a:lnTo>
                <a:lnTo>
                  <a:pt x="0" y="329133"/>
                </a:lnTo>
                <a:lnTo>
                  <a:pt x="0" y="65828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8870" y="1869014"/>
            <a:ext cx="1289685" cy="1313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2705">
              <a:lnSpc>
                <a:spcPts val="14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LoginLocale()  LoginSites()  LogoutLocale()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717074"/>
                </a:solidFill>
                <a:latin typeface="Arial"/>
                <a:cs typeface="Arial"/>
              </a:rPr>
              <a:t>ServiceInstance</a:t>
            </a:r>
            <a:endParaRPr sz="14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09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RetrieveContent()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4359" y="3408219"/>
            <a:ext cx="1546161" cy="5527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5017" y="3520442"/>
            <a:ext cx="827116" cy="3325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5449" y="3437470"/>
            <a:ext cx="1446316" cy="4481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5449" y="3437471"/>
            <a:ext cx="1446530" cy="448309"/>
          </a:xfrm>
          <a:custGeom>
            <a:avLst/>
            <a:gdLst/>
            <a:ahLst/>
            <a:cxnLst/>
            <a:rect l="l" t="t" r="r" b="b"/>
            <a:pathLst>
              <a:path w="1446530" h="448310">
                <a:moveTo>
                  <a:pt x="0" y="74697"/>
                </a:moveTo>
                <a:lnTo>
                  <a:pt x="32911" y="36995"/>
                </a:lnTo>
                <a:lnTo>
                  <a:pt x="70604" y="21878"/>
                </a:lnTo>
                <a:lnTo>
                  <a:pt x="119391" y="10198"/>
                </a:lnTo>
                <a:lnTo>
                  <a:pt x="176975" y="2668"/>
                </a:lnTo>
                <a:lnTo>
                  <a:pt x="241058" y="0"/>
                </a:lnTo>
                <a:lnTo>
                  <a:pt x="1205265" y="0"/>
                </a:lnTo>
                <a:lnTo>
                  <a:pt x="1269348" y="2668"/>
                </a:lnTo>
                <a:lnTo>
                  <a:pt x="1326931" y="10198"/>
                </a:lnTo>
                <a:lnTo>
                  <a:pt x="1375717" y="21878"/>
                </a:lnTo>
                <a:lnTo>
                  <a:pt x="1413408" y="36995"/>
                </a:lnTo>
                <a:lnTo>
                  <a:pt x="1446318" y="74697"/>
                </a:lnTo>
                <a:lnTo>
                  <a:pt x="1446318" y="373476"/>
                </a:lnTo>
                <a:lnTo>
                  <a:pt x="1413408" y="411177"/>
                </a:lnTo>
                <a:lnTo>
                  <a:pt x="1375717" y="426295"/>
                </a:lnTo>
                <a:lnTo>
                  <a:pt x="1326931" y="437975"/>
                </a:lnTo>
                <a:lnTo>
                  <a:pt x="1269348" y="445505"/>
                </a:lnTo>
                <a:lnTo>
                  <a:pt x="1205265" y="448173"/>
                </a:lnTo>
                <a:lnTo>
                  <a:pt x="241058" y="448173"/>
                </a:lnTo>
                <a:lnTo>
                  <a:pt x="176975" y="445505"/>
                </a:lnTo>
                <a:lnTo>
                  <a:pt x="119391" y="437975"/>
                </a:lnTo>
                <a:lnTo>
                  <a:pt x="70604" y="426295"/>
                </a:lnTo>
                <a:lnTo>
                  <a:pt x="32911" y="411177"/>
                </a:lnTo>
                <a:lnTo>
                  <a:pt x="0" y="373476"/>
                </a:lnTo>
                <a:lnTo>
                  <a:pt x="0" y="74697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24096" y="3570051"/>
            <a:ext cx="7112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Protection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94359" y="5112326"/>
            <a:ext cx="1546161" cy="5527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5017" y="5224553"/>
            <a:ext cx="777240" cy="3325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5448" y="5141848"/>
            <a:ext cx="1446317" cy="4481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5448" y="5141848"/>
            <a:ext cx="1446530" cy="448309"/>
          </a:xfrm>
          <a:custGeom>
            <a:avLst/>
            <a:gdLst/>
            <a:ahLst/>
            <a:cxnLst/>
            <a:rect l="l" t="t" r="r" b="b"/>
            <a:pathLst>
              <a:path w="1446530" h="448310">
                <a:moveTo>
                  <a:pt x="0" y="74697"/>
                </a:moveTo>
                <a:lnTo>
                  <a:pt x="32911" y="36996"/>
                </a:lnTo>
                <a:lnTo>
                  <a:pt x="70604" y="21878"/>
                </a:lnTo>
                <a:lnTo>
                  <a:pt x="119391" y="10198"/>
                </a:lnTo>
                <a:lnTo>
                  <a:pt x="176975" y="2668"/>
                </a:lnTo>
                <a:lnTo>
                  <a:pt x="241058" y="0"/>
                </a:lnTo>
                <a:lnTo>
                  <a:pt x="1205265" y="0"/>
                </a:lnTo>
                <a:lnTo>
                  <a:pt x="1269348" y="2668"/>
                </a:lnTo>
                <a:lnTo>
                  <a:pt x="1326931" y="10198"/>
                </a:lnTo>
                <a:lnTo>
                  <a:pt x="1375717" y="21878"/>
                </a:lnTo>
                <a:lnTo>
                  <a:pt x="1413408" y="36996"/>
                </a:lnTo>
                <a:lnTo>
                  <a:pt x="1446318" y="74697"/>
                </a:lnTo>
                <a:lnTo>
                  <a:pt x="1446318" y="373476"/>
                </a:lnTo>
                <a:lnTo>
                  <a:pt x="1413408" y="411177"/>
                </a:lnTo>
                <a:lnTo>
                  <a:pt x="1375717" y="426295"/>
                </a:lnTo>
                <a:lnTo>
                  <a:pt x="1326931" y="437975"/>
                </a:lnTo>
                <a:lnTo>
                  <a:pt x="1269348" y="445505"/>
                </a:lnTo>
                <a:lnTo>
                  <a:pt x="1205265" y="448173"/>
                </a:lnTo>
                <a:lnTo>
                  <a:pt x="241058" y="448173"/>
                </a:lnTo>
                <a:lnTo>
                  <a:pt x="176975" y="445505"/>
                </a:lnTo>
                <a:lnTo>
                  <a:pt x="119391" y="437975"/>
                </a:lnTo>
                <a:lnTo>
                  <a:pt x="70604" y="426295"/>
                </a:lnTo>
                <a:lnTo>
                  <a:pt x="32911" y="411177"/>
                </a:lnTo>
                <a:lnTo>
                  <a:pt x="0" y="373476"/>
                </a:lnTo>
                <a:lnTo>
                  <a:pt x="0" y="74697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24094" y="5274417"/>
            <a:ext cx="66865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Recovery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078177" y="3408219"/>
            <a:ext cx="369916" cy="5527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48839" y="3428994"/>
            <a:ext cx="220287" cy="5237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29828" y="3437470"/>
            <a:ext cx="266433" cy="44818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29827" y="3437471"/>
            <a:ext cx="266700" cy="448309"/>
          </a:xfrm>
          <a:custGeom>
            <a:avLst/>
            <a:gdLst/>
            <a:ahLst/>
            <a:cxnLst/>
            <a:rect l="l" t="t" r="r" b="b"/>
            <a:pathLst>
              <a:path w="266700" h="448310">
                <a:moveTo>
                  <a:pt x="0" y="74697"/>
                </a:moveTo>
                <a:lnTo>
                  <a:pt x="3489" y="45621"/>
                </a:lnTo>
                <a:lnTo>
                  <a:pt x="13006" y="21878"/>
                </a:lnTo>
                <a:lnTo>
                  <a:pt x="27120" y="5870"/>
                </a:lnTo>
                <a:lnTo>
                  <a:pt x="44405" y="0"/>
                </a:lnTo>
                <a:lnTo>
                  <a:pt x="222022" y="0"/>
                </a:lnTo>
                <a:lnTo>
                  <a:pt x="239307" y="5870"/>
                </a:lnTo>
                <a:lnTo>
                  <a:pt x="253422" y="21878"/>
                </a:lnTo>
                <a:lnTo>
                  <a:pt x="262938" y="45621"/>
                </a:lnTo>
                <a:lnTo>
                  <a:pt x="266428" y="74697"/>
                </a:lnTo>
                <a:lnTo>
                  <a:pt x="266428" y="373476"/>
                </a:lnTo>
                <a:lnTo>
                  <a:pt x="262938" y="402552"/>
                </a:lnTo>
                <a:lnTo>
                  <a:pt x="253422" y="426295"/>
                </a:lnTo>
                <a:lnTo>
                  <a:pt x="239307" y="442303"/>
                </a:lnTo>
                <a:lnTo>
                  <a:pt x="222022" y="448173"/>
                </a:lnTo>
                <a:lnTo>
                  <a:pt x="44405" y="448173"/>
                </a:lnTo>
                <a:lnTo>
                  <a:pt x="27120" y="442303"/>
                </a:lnTo>
                <a:lnTo>
                  <a:pt x="13006" y="426295"/>
                </a:lnTo>
                <a:lnTo>
                  <a:pt x="3489" y="402552"/>
                </a:lnTo>
                <a:lnTo>
                  <a:pt x="0" y="373476"/>
                </a:lnTo>
                <a:lnTo>
                  <a:pt x="0" y="74697"/>
                </a:lnTo>
                <a:close/>
              </a:path>
            </a:pathLst>
          </a:custGeom>
          <a:ln w="9514">
            <a:solidFill>
              <a:srgbClr val="7BBC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210585" y="3478528"/>
            <a:ext cx="110489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78177" y="5112326"/>
            <a:ext cx="369916" cy="5527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48839" y="5133107"/>
            <a:ext cx="220287" cy="52370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29828" y="5141848"/>
            <a:ext cx="266433" cy="44817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29827" y="5141848"/>
            <a:ext cx="266700" cy="448309"/>
          </a:xfrm>
          <a:custGeom>
            <a:avLst/>
            <a:gdLst/>
            <a:ahLst/>
            <a:cxnLst/>
            <a:rect l="l" t="t" r="r" b="b"/>
            <a:pathLst>
              <a:path w="266700" h="448310">
                <a:moveTo>
                  <a:pt x="0" y="74697"/>
                </a:moveTo>
                <a:lnTo>
                  <a:pt x="3489" y="45621"/>
                </a:lnTo>
                <a:lnTo>
                  <a:pt x="13006" y="21878"/>
                </a:lnTo>
                <a:lnTo>
                  <a:pt x="27120" y="5870"/>
                </a:lnTo>
                <a:lnTo>
                  <a:pt x="44405" y="0"/>
                </a:lnTo>
                <a:lnTo>
                  <a:pt x="222022" y="0"/>
                </a:lnTo>
                <a:lnTo>
                  <a:pt x="239307" y="5870"/>
                </a:lnTo>
                <a:lnTo>
                  <a:pt x="253421" y="21878"/>
                </a:lnTo>
                <a:lnTo>
                  <a:pt x="262938" y="45621"/>
                </a:lnTo>
                <a:lnTo>
                  <a:pt x="266428" y="74697"/>
                </a:lnTo>
                <a:lnTo>
                  <a:pt x="266428" y="373476"/>
                </a:lnTo>
                <a:lnTo>
                  <a:pt x="262938" y="402552"/>
                </a:lnTo>
                <a:lnTo>
                  <a:pt x="253421" y="426295"/>
                </a:lnTo>
                <a:lnTo>
                  <a:pt x="239307" y="442303"/>
                </a:lnTo>
                <a:lnTo>
                  <a:pt x="222022" y="448173"/>
                </a:lnTo>
                <a:lnTo>
                  <a:pt x="44405" y="448173"/>
                </a:lnTo>
                <a:lnTo>
                  <a:pt x="27120" y="442303"/>
                </a:lnTo>
                <a:lnTo>
                  <a:pt x="13006" y="426295"/>
                </a:lnTo>
                <a:lnTo>
                  <a:pt x="3489" y="402552"/>
                </a:lnTo>
                <a:lnTo>
                  <a:pt x="0" y="373476"/>
                </a:lnTo>
                <a:lnTo>
                  <a:pt x="0" y="74697"/>
                </a:lnTo>
                <a:close/>
              </a:path>
            </a:pathLst>
          </a:custGeom>
          <a:ln w="9514">
            <a:solidFill>
              <a:srgbClr val="7BBC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210585" y="5182906"/>
            <a:ext cx="110489" cy="375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385745" y="3408221"/>
            <a:ext cx="2078177" cy="9767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56408" y="3553688"/>
            <a:ext cx="1928558" cy="6858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34323" y="3437470"/>
            <a:ext cx="1979168" cy="87524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34323" y="3437471"/>
            <a:ext cx="1979295" cy="875665"/>
          </a:xfrm>
          <a:custGeom>
            <a:avLst/>
            <a:gdLst/>
            <a:ahLst/>
            <a:cxnLst/>
            <a:rect l="l" t="t" r="r" b="b"/>
            <a:pathLst>
              <a:path w="1979295" h="875664">
                <a:moveTo>
                  <a:pt x="0" y="145875"/>
                </a:moveTo>
                <a:lnTo>
                  <a:pt x="25922" y="89094"/>
                </a:lnTo>
                <a:lnTo>
                  <a:pt x="56336" y="64315"/>
                </a:lnTo>
                <a:lnTo>
                  <a:pt x="96616" y="42726"/>
                </a:lnTo>
                <a:lnTo>
                  <a:pt x="145436" y="24913"/>
                </a:lnTo>
                <a:lnTo>
                  <a:pt x="201468" y="11463"/>
                </a:lnTo>
                <a:lnTo>
                  <a:pt x="263388" y="2963"/>
                </a:lnTo>
                <a:lnTo>
                  <a:pt x="329868" y="0"/>
                </a:lnTo>
                <a:lnTo>
                  <a:pt x="1649300" y="0"/>
                </a:lnTo>
                <a:lnTo>
                  <a:pt x="1715781" y="2963"/>
                </a:lnTo>
                <a:lnTo>
                  <a:pt x="1777702" y="11463"/>
                </a:lnTo>
                <a:lnTo>
                  <a:pt x="1833735" y="24913"/>
                </a:lnTo>
                <a:lnTo>
                  <a:pt x="1882555" y="42726"/>
                </a:lnTo>
                <a:lnTo>
                  <a:pt x="1922836" y="64315"/>
                </a:lnTo>
                <a:lnTo>
                  <a:pt x="1953250" y="89094"/>
                </a:lnTo>
                <a:lnTo>
                  <a:pt x="1979173" y="145875"/>
                </a:lnTo>
                <a:lnTo>
                  <a:pt x="1979173" y="729362"/>
                </a:lnTo>
                <a:lnTo>
                  <a:pt x="1953250" y="786144"/>
                </a:lnTo>
                <a:lnTo>
                  <a:pt x="1922836" y="810923"/>
                </a:lnTo>
                <a:lnTo>
                  <a:pt x="1882555" y="832512"/>
                </a:lnTo>
                <a:lnTo>
                  <a:pt x="1833735" y="850325"/>
                </a:lnTo>
                <a:lnTo>
                  <a:pt x="1777702" y="863774"/>
                </a:lnTo>
                <a:lnTo>
                  <a:pt x="1715781" y="872274"/>
                </a:lnTo>
                <a:lnTo>
                  <a:pt x="1649300" y="875238"/>
                </a:lnTo>
                <a:lnTo>
                  <a:pt x="329868" y="875238"/>
                </a:lnTo>
                <a:lnTo>
                  <a:pt x="263388" y="872274"/>
                </a:lnTo>
                <a:lnTo>
                  <a:pt x="201468" y="863774"/>
                </a:lnTo>
                <a:lnTo>
                  <a:pt x="145436" y="850325"/>
                </a:lnTo>
                <a:lnTo>
                  <a:pt x="96616" y="832512"/>
                </a:lnTo>
                <a:lnTo>
                  <a:pt x="56336" y="810923"/>
                </a:lnTo>
                <a:lnTo>
                  <a:pt x="25922" y="786144"/>
                </a:lnTo>
                <a:lnTo>
                  <a:pt x="0" y="729362"/>
                </a:lnTo>
                <a:lnTo>
                  <a:pt x="0" y="145875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512961" y="3611085"/>
            <a:ext cx="1819275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4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ListProtectionGroups()  ListInventoryMappings()  ListReplicatedDatastores()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394064" y="4389116"/>
            <a:ext cx="2069871" cy="5527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64727" y="4501339"/>
            <a:ext cx="598516" cy="3325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44750" y="4418406"/>
            <a:ext cx="1968741" cy="44817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44750" y="4418406"/>
            <a:ext cx="1969135" cy="448309"/>
          </a:xfrm>
          <a:custGeom>
            <a:avLst/>
            <a:gdLst/>
            <a:ahLst/>
            <a:cxnLst/>
            <a:rect l="l" t="t" r="r" b="b"/>
            <a:pathLst>
              <a:path w="1969135" h="448310">
                <a:moveTo>
                  <a:pt x="0" y="74697"/>
                </a:moveTo>
                <a:lnTo>
                  <a:pt x="33351" y="41847"/>
                </a:lnTo>
                <a:lnTo>
                  <a:pt x="72086" y="27977"/>
                </a:lnTo>
                <a:lnTo>
                  <a:pt x="122901" y="16410"/>
                </a:lnTo>
                <a:lnTo>
                  <a:pt x="183826" y="7592"/>
                </a:lnTo>
                <a:lnTo>
                  <a:pt x="252892" y="1972"/>
                </a:lnTo>
                <a:lnTo>
                  <a:pt x="328129" y="0"/>
                </a:lnTo>
                <a:lnTo>
                  <a:pt x="1640609" y="0"/>
                </a:lnTo>
                <a:lnTo>
                  <a:pt x="1715848" y="1972"/>
                </a:lnTo>
                <a:lnTo>
                  <a:pt x="1784915" y="7592"/>
                </a:lnTo>
                <a:lnTo>
                  <a:pt x="1845841" y="16410"/>
                </a:lnTo>
                <a:lnTo>
                  <a:pt x="1896656" y="27977"/>
                </a:lnTo>
                <a:lnTo>
                  <a:pt x="1935392" y="41847"/>
                </a:lnTo>
                <a:lnTo>
                  <a:pt x="1968743" y="74697"/>
                </a:lnTo>
                <a:lnTo>
                  <a:pt x="1968743" y="373476"/>
                </a:lnTo>
                <a:lnTo>
                  <a:pt x="1935392" y="406326"/>
                </a:lnTo>
                <a:lnTo>
                  <a:pt x="1896656" y="420195"/>
                </a:lnTo>
                <a:lnTo>
                  <a:pt x="1845841" y="431763"/>
                </a:lnTo>
                <a:lnTo>
                  <a:pt x="1784915" y="440581"/>
                </a:lnTo>
                <a:lnTo>
                  <a:pt x="1715848" y="446201"/>
                </a:lnTo>
                <a:lnTo>
                  <a:pt x="1640609" y="448173"/>
                </a:lnTo>
                <a:lnTo>
                  <a:pt x="328129" y="448173"/>
                </a:lnTo>
                <a:lnTo>
                  <a:pt x="252892" y="446201"/>
                </a:lnTo>
                <a:lnTo>
                  <a:pt x="183826" y="440581"/>
                </a:lnTo>
                <a:lnTo>
                  <a:pt x="122901" y="431763"/>
                </a:lnTo>
                <a:lnTo>
                  <a:pt x="72086" y="420195"/>
                </a:lnTo>
                <a:lnTo>
                  <a:pt x="33351" y="406326"/>
                </a:lnTo>
                <a:lnTo>
                  <a:pt x="0" y="373476"/>
                </a:lnTo>
                <a:lnTo>
                  <a:pt x="0" y="74697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523401" y="4550974"/>
            <a:ext cx="47434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MoRef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398217" y="5099857"/>
            <a:ext cx="2078177" cy="97258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447175" y="5125821"/>
            <a:ext cx="1979168" cy="8752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447175" y="5125821"/>
            <a:ext cx="1979295" cy="875665"/>
          </a:xfrm>
          <a:custGeom>
            <a:avLst/>
            <a:gdLst/>
            <a:ahLst/>
            <a:cxnLst/>
            <a:rect l="l" t="t" r="r" b="b"/>
            <a:pathLst>
              <a:path w="1979295" h="875664">
                <a:moveTo>
                  <a:pt x="0" y="145875"/>
                </a:moveTo>
                <a:lnTo>
                  <a:pt x="25922" y="89094"/>
                </a:lnTo>
                <a:lnTo>
                  <a:pt x="56336" y="64315"/>
                </a:lnTo>
                <a:lnTo>
                  <a:pt x="96616" y="42726"/>
                </a:lnTo>
                <a:lnTo>
                  <a:pt x="145435" y="24913"/>
                </a:lnTo>
                <a:lnTo>
                  <a:pt x="201468" y="11463"/>
                </a:lnTo>
                <a:lnTo>
                  <a:pt x="263388" y="2963"/>
                </a:lnTo>
                <a:lnTo>
                  <a:pt x="329868" y="0"/>
                </a:lnTo>
                <a:lnTo>
                  <a:pt x="1649301" y="0"/>
                </a:lnTo>
                <a:lnTo>
                  <a:pt x="1715781" y="2963"/>
                </a:lnTo>
                <a:lnTo>
                  <a:pt x="1777702" y="11463"/>
                </a:lnTo>
                <a:lnTo>
                  <a:pt x="1833735" y="24913"/>
                </a:lnTo>
                <a:lnTo>
                  <a:pt x="1882555" y="42726"/>
                </a:lnTo>
                <a:lnTo>
                  <a:pt x="1922836" y="64315"/>
                </a:lnTo>
                <a:lnTo>
                  <a:pt x="1953250" y="89094"/>
                </a:lnTo>
                <a:lnTo>
                  <a:pt x="1979173" y="145875"/>
                </a:lnTo>
                <a:lnTo>
                  <a:pt x="1979173" y="729362"/>
                </a:lnTo>
                <a:lnTo>
                  <a:pt x="1953250" y="786144"/>
                </a:lnTo>
                <a:lnTo>
                  <a:pt x="1922836" y="810923"/>
                </a:lnTo>
                <a:lnTo>
                  <a:pt x="1882555" y="832512"/>
                </a:lnTo>
                <a:lnTo>
                  <a:pt x="1833735" y="850325"/>
                </a:lnTo>
                <a:lnTo>
                  <a:pt x="1777702" y="863774"/>
                </a:lnTo>
                <a:lnTo>
                  <a:pt x="1715781" y="872274"/>
                </a:lnTo>
                <a:lnTo>
                  <a:pt x="1649301" y="875238"/>
                </a:lnTo>
                <a:lnTo>
                  <a:pt x="329868" y="875238"/>
                </a:lnTo>
                <a:lnTo>
                  <a:pt x="263388" y="872274"/>
                </a:lnTo>
                <a:lnTo>
                  <a:pt x="201468" y="863774"/>
                </a:lnTo>
                <a:lnTo>
                  <a:pt x="145435" y="850325"/>
                </a:lnTo>
                <a:lnTo>
                  <a:pt x="96616" y="832512"/>
                </a:lnTo>
                <a:lnTo>
                  <a:pt x="56336" y="810923"/>
                </a:lnTo>
                <a:lnTo>
                  <a:pt x="25922" y="786144"/>
                </a:lnTo>
                <a:lnTo>
                  <a:pt x="0" y="729362"/>
                </a:lnTo>
                <a:lnTo>
                  <a:pt x="0" y="145875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525814" y="5390762"/>
            <a:ext cx="84645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4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ListPlans()  GetHistory()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406535" y="6080759"/>
            <a:ext cx="2069871" cy="5486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77185" y="6192982"/>
            <a:ext cx="598516" cy="3325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57602" y="6106751"/>
            <a:ext cx="1968741" cy="44817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57602" y="6106751"/>
            <a:ext cx="1969135" cy="448309"/>
          </a:xfrm>
          <a:custGeom>
            <a:avLst/>
            <a:gdLst/>
            <a:ahLst/>
            <a:cxnLst/>
            <a:rect l="l" t="t" r="r" b="b"/>
            <a:pathLst>
              <a:path w="1969135" h="448309">
                <a:moveTo>
                  <a:pt x="0" y="74697"/>
                </a:moveTo>
                <a:lnTo>
                  <a:pt x="33351" y="41847"/>
                </a:lnTo>
                <a:lnTo>
                  <a:pt x="72086" y="27977"/>
                </a:lnTo>
                <a:lnTo>
                  <a:pt x="122901" y="16410"/>
                </a:lnTo>
                <a:lnTo>
                  <a:pt x="183826" y="7592"/>
                </a:lnTo>
                <a:lnTo>
                  <a:pt x="252892" y="1972"/>
                </a:lnTo>
                <a:lnTo>
                  <a:pt x="328129" y="0"/>
                </a:lnTo>
                <a:lnTo>
                  <a:pt x="1640609" y="0"/>
                </a:lnTo>
                <a:lnTo>
                  <a:pt x="1715848" y="1972"/>
                </a:lnTo>
                <a:lnTo>
                  <a:pt x="1784915" y="7592"/>
                </a:lnTo>
                <a:lnTo>
                  <a:pt x="1845841" y="16410"/>
                </a:lnTo>
                <a:lnTo>
                  <a:pt x="1896656" y="27977"/>
                </a:lnTo>
                <a:lnTo>
                  <a:pt x="1935392" y="41847"/>
                </a:lnTo>
                <a:lnTo>
                  <a:pt x="1968743" y="74697"/>
                </a:lnTo>
                <a:lnTo>
                  <a:pt x="1968743" y="373476"/>
                </a:lnTo>
                <a:lnTo>
                  <a:pt x="1935392" y="406326"/>
                </a:lnTo>
                <a:lnTo>
                  <a:pt x="1896656" y="420195"/>
                </a:lnTo>
                <a:lnTo>
                  <a:pt x="1845841" y="431763"/>
                </a:lnTo>
                <a:lnTo>
                  <a:pt x="1784915" y="440581"/>
                </a:lnTo>
                <a:lnTo>
                  <a:pt x="1715848" y="446201"/>
                </a:lnTo>
                <a:lnTo>
                  <a:pt x="1640609" y="448173"/>
                </a:lnTo>
                <a:lnTo>
                  <a:pt x="328129" y="448173"/>
                </a:lnTo>
                <a:lnTo>
                  <a:pt x="252892" y="446201"/>
                </a:lnTo>
                <a:lnTo>
                  <a:pt x="183826" y="440581"/>
                </a:lnTo>
                <a:lnTo>
                  <a:pt x="122901" y="431763"/>
                </a:lnTo>
                <a:lnTo>
                  <a:pt x="72086" y="420195"/>
                </a:lnTo>
                <a:lnTo>
                  <a:pt x="33351" y="406326"/>
                </a:lnTo>
                <a:lnTo>
                  <a:pt x="0" y="373476"/>
                </a:lnTo>
                <a:lnTo>
                  <a:pt x="0" y="74697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536253" y="6239325"/>
            <a:ext cx="47434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MoRef</a:t>
            </a:r>
            <a:endParaRPr sz="12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2712" y="1129512"/>
            <a:ext cx="527685" cy="1819275"/>
          </a:xfrm>
          <a:custGeom>
            <a:avLst/>
            <a:gdLst/>
            <a:ahLst/>
            <a:cxnLst/>
            <a:rect l="l" t="t" r="r" b="b"/>
            <a:pathLst>
              <a:path w="527685" h="1819275">
                <a:moveTo>
                  <a:pt x="140494" y="0"/>
                </a:moveTo>
                <a:lnTo>
                  <a:pt x="0" y="0"/>
                </a:lnTo>
                <a:lnTo>
                  <a:pt x="0" y="1818932"/>
                </a:lnTo>
                <a:lnTo>
                  <a:pt x="527076" y="1818173"/>
                </a:lnTo>
              </a:path>
            </a:pathLst>
          </a:custGeom>
          <a:ln w="1903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8985" y="290970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109" y="76098"/>
                </a:lnTo>
                <a:lnTo>
                  <a:pt x="76177" y="37934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2712" y="1129512"/>
            <a:ext cx="527685" cy="2382520"/>
          </a:xfrm>
          <a:custGeom>
            <a:avLst/>
            <a:gdLst/>
            <a:ahLst/>
            <a:cxnLst/>
            <a:rect l="l" t="t" r="r" b="b"/>
            <a:pathLst>
              <a:path w="527685" h="2382520">
                <a:moveTo>
                  <a:pt x="140494" y="0"/>
                </a:moveTo>
                <a:lnTo>
                  <a:pt x="0" y="0"/>
                </a:lnTo>
                <a:lnTo>
                  <a:pt x="0" y="1263406"/>
                </a:lnTo>
                <a:lnTo>
                  <a:pt x="3968" y="1263406"/>
                </a:lnTo>
                <a:lnTo>
                  <a:pt x="3968" y="2382388"/>
                </a:lnTo>
                <a:lnTo>
                  <a:pt x="527076" y="2382388"/>
                </a:lnTo>
              </a:path>
            </a:pathLst>
          </a:custGeom>
          <a:ln w="1903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9040" y="347384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11"/>
                </a:lnTo>
                <a:lnTo>
                  <a:pt x="76122" y="3804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6681" y="1129512"/>
            <a:ext cx="523240" cy="4087495"/>
          </a:xfrm>
          <a:custGeom>
            <a:avLst/>
            <a:gdLst/>
            <a:ahLst/>
            <a:cxnLst/>
            <a:rect l="l" t="t" r="r" b="b"/>
            <a:pathLst>
              <a:path w="523240" h="4087495">
                <a:moveTo>
                  <a:pt x="136525" y="0"/>
                </a:moveTo>
                <a:lnTo>
                  <a:pt x="3968" y="0"/>
                </a:lnTo>
                <a:lnTo>
                  <a:pt x="3968" y="2115732"/>
                </a:lnTo>
                <a:lnTo>
                  <a:pt x="0" y="2115732"/>
                </a:lnTo>
                <a:lnTo>
                  <a:pt x="0" y="4087039"/>
                </a:lnTo>
                <a:lnTo>
                  <a:pt x="523107" y="4087039"/>
                </a:lnTo>
              </a:path>
            </a:pathLst>
          </a:custGeom>
          <a:ln w="19030">
            <a:solidFill>
              <a:srgbClr val="D0D1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9040" y="517850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098"/>
                </a:lnTo>
                <a:lnTo>
                  <a:pt x="76122" y="38049"/>
                </a:lnTo>
                <a:lnTo>
                  <a:pt x="0" y="0"/>
                </a:lnTo>
                <a:close/>
              </a:path>
            </a:pathLst>
          </a:custGeom>
          <a:solidFill>
            <a:srgbClr val="D0D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382776" y="2038578"/>
            <a:ext cx="2739351" cy="20532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775805" y="5492324"/>
            <a:ext cx="461200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400"/>
              </a:lnSpc>
            </a:pPr>
            <a:r>
              <a:rPr sz="1200" spc="-5" dirty="0">
                <a:solidFill>
                  <a:srgbClr val="717074"/>
                </a:solidFill>
                <a:latin typeface="Arial"/>
                <a:cs typeface="Arial"/>
              </a:rPr>
              <a:t>Check out the Site Recovery Manager API </a:t>
            </a:r>
            <a:r>
              <a:rPr sz="1200" strike="sngStrike" spc="-5" dirty="0">
                <a:solidFill>
                  <a:srgbClr val="717074"/>
                </a:solidFill>
                <a:latin typeface="Arial"/>
                <a:cs typeface="Arial"/>
              </a:rPr>
              <a:t>Developers </a:t>
            </a:r>
            <a:r>
              <a:rPr sz="1200" strike="noStrike" spc="-5" dirty="0">
                <a:solidFill>
                  <a:srgbClr val="717074"/>
                </a:solidFill>
                <a:latin typeface="Arial"/>
                <a:cs typeface="Arial"/>
              </a:rPr>
              <a:t>Guide  </a:t>
            </a:r>
            <a:r>
              <a:rPr sz="1200" strike="noStrike" spc="-5" dirty="0">
                <a:solidFill>
                  <a:srgbClr val="717074"/>
                </a:solidFill>
                <a:latin typeface="Arial"/>
                <a:cs typeface="Arial"/>
                <a:hlinkClick r:id="rId35"/>
              </a:rPr>
              <a:t>https://www.vmware.com/support/developer/srm-api/srm_50_api.pdf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34840" y="3408224"/>
            <a:ext cx="2082342" cy="53201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05502" y="3512123"/>
            <a:ext cx="573577" cy="33250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86021" y="3437470"/>
            <a:ext cx="1979180" cy="43061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86020" y="3437470"/>
            <a:ext cx="1979295" cy="431165"/>
          </a:xfrm>
          <a:custGeom>
            <a:avLst/>
            <a:gdLst/>
            <a:ahLst/>
            <a:cxnLst/>
            <a:rect l="l" t="t" r="r" b="b"/>
            <a:pathLst>
              <a:path w="1979295" h="431164">
                <a:moveTo>
                  <a:pt x="0" y="71769"/>
                </a:moveTo>
                <a:lnTo>
                  <a:pt x="33528" y="40207"/>
                </a:lnTo>
                <a:lnTo>
                  <a:pt x="72468" y="26881"/>
                </a:lnTo>
                <a:lnTo>
                  <a:pt x="123552" y="15767"/>
                </a:lnTo>
                <a:lnTo>
                  <a:pt x="184800" y="7294"/>
                </a:lnTo>
                <a:lnTo>
                  <a:pt x="254232" y="1895"/>
                </a:lnTo>
                <a:lnTo>
                  <a:pt x="329868" y="0"/>
                </a:lnTo>
                <a:lnTo>
                  <a:pt x="1649301" y="0"/>
                </a:lnTo>
                <a:lnTo>
                  <a:pt x="1724937" y="1895"/>
                </a:lnTo>
                <a:lnTo>
                  <a:pt x="1794370" y="7294"/>
                </a:lnTo>
                <a:lnTo>
                  <a:pt x="1855619" y="15767"/>
                </a:lnTo>
                <a:lnTo>
                  <a:pt x="1906704" y="26881"/>
                </a:lnTo>
                <a:lnTo>
                  <a:pt x="1945644" y="40207"/>
                </a:lnTo>
                <a:lnTo>
                  <a:pt x="1979173" y="71769"/>
                </a:lnTo>
                <a:lnTo>
                  <a:pt x="1979173" y="358840"/>
                </a:lnTo>
                <a:lnTo>
                  <a:pt x="1945644" y="390403"/>
                </a:lnTo>
                <a:lnTo>
                  <a:pt x="1906704" y="403729"/>
                </a:lnTo>
                <a:lnTo>
                  <a:pt x="1855619" y="414843"/>
                </a:lnTo>
                <a:lnTo>
                  <a:pt x="1794370" y="423315"/>
                </a:lnTo>
                <a:lnTo>
                  <a:pt x="1724937" y="428714"/>
                </a:lnTo>
                <a:lnTo>
                  <a:pt x="1649301" y="430610"/>
                </a:lnTo>
                <a:lnTo>
                  <a:pt x="329868" y="430610"/>
                </a:lnTo>
                <a:lnTo>
                  <a:pt x="254232" y="428714"/>
                </a:lnTo>
                <a:lnTo>
                  <a:pt x="184800" y="423315"/>
                </a:lnTo>
                <a:lnTo>
                  <a:pt x="123552" y="414843"/>
                </a:lnTo>
                <a:lnTo>
                  <a:pt x="72468" y="403729"/>
                </a:lnTo>
                <a:lnTo>
                  <a:pt x="33528" y="390403"/>
                </a:lnTo>
                <a:lnTo>
                  <a:pt x="0" y="358840"/>
                </a:lnTo>
                <a:lnTo>
                  <a:pt x="0" y="71769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4564672" y="3561263"/>
            <a:ext cx="4572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..more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434840" y="3857105"/>
            <a:ext cx="2069871" cy="53201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05502" y="3961018"/>
            <a:ext cx="573577" cy="33250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486021" y="3885653"/>
            <a:ext cx="1968741" cy="43060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86020" y="3885653"/>
            <a:ext cx="1969135" cy="431165"/>
          </a:xfrm>
          <a:custGeom>
            <a:avLst/>
            <a:gdLst/>
            <a:ahLst/>
            <a:cxnLst/>
            <a:rect l="l" t="t" r="r" b="b"/>
            <a:pathLst>
              <a:path w="1969135" h="431164">
                <a:moveTo>
                  <a:pt x="0" y="71769"/>
                </a:moveTo>
                <a:lnTo>
                  <a:pt x="33351" y="40207"/>
                </a:lnTo>
                <a:lnTo>
                  <a:pt x="72086" y="26881"/>
                </a:lnTo>
                <a:lnTo>
                  <a:pt x="122901" y="15767"/>
                </a:lnTo>
                <a:lnTo>
                  <a:pt x="183826" y="7294"/>
                </a:lnTo>
                <a:lnTo>
                  <a:pt x="252892" y="1895"/>
                </a:lnTo>
                <a:lnTo>
                  <a:pt x="328129" y="0"/>
                </a:lnTo>
                <a:lnTo>
                  <a:pt x="1640610" y="0"/>
                </a:lnTo>
                <a:lnTo>
                  <a:pt x="1715848" y="1895"/>
                </a:lnTo>
                <a:lnTo>
                  <a:pt x="1784913" y="7294"/>
                </a:lnTo>
                <a:lnTo>
                  <a:pt x="1845837" y="15767"/>
                </a:lnTo>
                <a:lnTo>
                  <a:pt x="1896651" y="26881"/>
                </a:lnTo>
                <a:lnTo>
                  <a:pt x="1935384" y="40207"/>
                </a:lnTo>
                <a:lnTo>
                  <a:pt x="1968734" y="71769"/>
                </a:lnTo>
                <a:lnTo>
                  <a:pt x="1968734" y="358841"/>
                </a:lnTo>
                <a:lnTo>
                  <a:pt x="1935384" y="390404"/>
                </a:lnTo>
                <a:lnTo>
                  <a:pt x="1896651" y="403729"/>
                </a:lnTo>
                <a:lnTo>
                  <a:pt x="1845837" y="414844"/>
                </a:lnTo>
                <a:lnTo>
                  <a:pt x="1784913" y="423316"/>
                </a:lnTo>
                <a:lnTo>
                  <a:pt x="1715848" y="428715"/>
                </a:lnTo>
                <a:lnTo>
                  <a:pt x="1640610" y="430611"/>
                </a:lnTo>
                <a:lnTo>
                  <a:pt x="328129" y="430611"/>
                </a:lnTo>
                <a:lnTo>
                  <a:pt x="252892" y="428715"/>
                </a:lnTo>
                <a:lnTo>
                  <a:pt x="183826" y="423316"/>
                </a:lnTo>
                <a:lnTo>
                  <a:pt x="122901" y="414844"/>
                </a:lnTo>
                <a:lnTo>
                  <a:pt x="72086" y="403729"/>
                </a:lnTo>
                <a:lnTo>
                  <a:pt x="33351" y="390404"/>
                </a:lnTo>
                <a:lnTo>
                  <a:pt x="0" y="358841"/>
                </a:lnTo>
                <a:lnTo>
                  <a:pt x="0" y="71769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4564672" y="4009433"/>
            <a:ext cx="4572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..more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434840" y="5112326"/>
            <a:ext cx="2082342" cy="53201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05502" y="5216235"/>
            <a:ext cx="573577" cy="33250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486021" y="5141848"/>
            <a:ext cx="1979180" cy="43060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86020" y="5141848"/>
            <a:ext cx="1979295" cy="431165"/>
          </a:xfrm>
          <a:custGeom>
            <a:avLst/>
            <a:gdLst/>
            <a:ahLst/>
            <a:cxnLst/>
            <a:rect l="l" t="t" r="r" b="b"/>
            <a:pathLst>
              <a:path w="1979295" h="431164">
                <a:moveTo>
                  <a:pt x="0" y="71769"/>
                </a:moveTo>
                <a:lnTo>
                  <a:pt x="33528" y="40207"/>
                </a:lnTo>
                <a:lnTo>
                  <a:pt x="72468" y="26881"/>
                </a:lnTo>
                <a:lnTo>
                  <a:pt x="123552" y="15767"/>
                </a:lnTo>
                <a:lnTo>
                  <a:pt x="184800" y="7294"/>
                </a:lnTo>
                <a:lnTo>
                  <a:pt x="254232" y="1895"/>
                </a:lnTo>
                <a:lnTo>
                  <a:pt x="329868" y="0"/>
                </a:lnTo>
                <a:lnTo>
                  <a:pt x="1649301" y="0"/>
                </a:lnTo>
                <a:lnTo>
                  <a:pt x="1724937" y="1895"/>
                </a:lnTo>
                <a:lnTo>
                  <a:pt x="1794370" y="7294"/>
                </a:lnTo>
                <a:lnTo>
                  <a:pt x="1855619" y="15767"/>
                </a:lnTo>
                <a:lnTo>
                  <a:pt x="1906704" y="26881"/>
                </a:lnTo>
                <a:lnTo>
                  <a:pt x="1945644" y="40207"/>
                </a:lnTo>
                <a:lnTo>
                  <a:pt x="1979173" y="71769"/>
                </a:lnTo>
                <a:lnTo>
                  <a:pt x="1979173" y="358840"/>
                </a:lnTo>
                <a:lnTo>
                  <a:pt x="1945644" y="390403"/>
                </a:lnTo>
                <a:lnTo>
                  <a:pt x="1906704" y="403729"/>
                </a:lnTo>
                <a:lnTo>
                  <a:pt x="1855619" y="414843"/>
                </a:lnTo>
                <a:lnTo>
                  <a:pt x="1794370" y="423315"/>
                </a:lnTo>
                <a:lnTo>
                  <a:pt x="1724937" y="428714"/>
                </a:lnTo>
                <a:lnTo>
                  <a:pt x="1649301" y="430610"/>
                </a:lnTo>
                <a:lnTo>
                  <a:pt x="329868" y="430610"/>
                </a:lnTo>
                <a:lnTo>
                  <a:pt x="254232" y="428714"/>
                </a:lnTo>
                <a:lnTo>
                  <a:pt x="184800" y="423315"/>
                </a:lnTo>
                <a:lnTo>
                  <a:pt x="123552" y="414843"/>
                </a:lnTo>
                <a:lnTo>
                  <a:pt x="72468" y="403729"/>
                </a:lnTo>
                <a:lnTo>
                  <a:pt x="33528" y="390403"/>
                </a:lnTo>
                <a:lnTo>
                  <a:pt x="0" y="358840"/>
                </a:lnTo>
                <a:lnTo>
                  <a:pt x="0" y="71769"/>
                </a:lnTo>
                <a:close/>
              </a:path>
            </a:pathLst>
          </a:custGeom>
          <a:ln w="9513">
            <a:solidFill>
              <a:srgbClr val="00A6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4564672" y="5265641"/>
            <a:ext cx="4572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..more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34840" y="5561214"/>
            <a:ext cx="2069871" cy="53201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505502" y="5665123"/>
            <a:ext cx="573577" cy="33250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486021" y="5590021"/>
            <a:ext cx="1968741" cy="43061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486020" y="5590021"/>
            <a:ext cx="1969135" cy="431165"/>
          </a:xfrm>
          <a:custGeom>
            <a:avLst/>
            <a:gdLst/>
            <a:ahLst/>
            <a:cxnLst/>
            <a:rect l="l" t="t" r="r" b="b"/>
            <a:pathLst>
              <a:path w="1969135" h="431164">
                <a:moveTo>
                  <a:pt x="0" y="71769"/>
                </a:moveTo>
                <a:lnTo>
                  <a:pt x="33351" y="40207"/>
                </a:lnTo>
                <a:lnTo>
                  <a:pt x="72086" y="26881"/>
                </a:lnTo>
                <a:lnTo>
                  <a:pt x="122901" y="15767"/>
                </a:lnTo>
                <a:lnTo>
                  <a:pt x="183826" y="7294"/>
                </a:lnTo>
                <a:lnTo>
                  <a:pt x="252892" y="1895"/>
                </a:lnTo>
                <a:lnTo>
                  <a:pt x="328129" y="0"/>
                </a:lnTo>
                <a:lnTo>
                  <a:pt x="1640610" y="0"/>
                </a:lnTo>
                <a:lnTo>
                  <a:pt x="1715848" y="1895"/>
                </a:lnTo>
                <a:lnTo>
                  <a:pt x="1784913" y="7294"/>
                </a:lnTo>
                <a:lnTo>
                  <a:pt x="1845837" y="15767"/>
                </a:lnTo>
                <a:lnTo>
                  <a:pt x="1896651" y="26881"/>
                </a:lnTo>
                <a:lnTo>
                  <a:pt x="1935384" y="40207"/>
                </a:lnTo>
                <a:lnTo>
                  <a:pt x="1968734" y="71769"/>
                </a:lnTo>
                <a:lnTo>
                  <a:pt x="1968734" y="358841"/>
                </a:lnTo>
                <a:lnTo>
                  <a:pt x="1935384" y="390404"/>
                </a:lnTo>
                <a:lnTo>
                  <a:pt x="1896651" y="403730"/>
                </a:lnTo>
                <a:lnTo>
                  <a:pt x="1845837" y="414844"/>
                </a:lnTo>
                <a:lnTo>
                  <a:pt x="1784913" y="423316"/>
                </a:lnTo>
                <a:lnTo>
                  <a:pt x="1715848" y="428715"/>
                </a:lnTo>
                <a:lnTo>
                  <a:pt x="1640610" y="430611"/>
                </a:lnTo>
                <a:lnTo>
                  <a:pt x="328129" y="430611"/>
                </a:lnTo>
                <a:lnTo>
                  <a:pt x="252892" y="428715"/>
                </a:lnTo>
                <a:lnTo>
                  <a:pt x="183826" y="423316"/>
                </a:lnTo>
                <a:lnTo>
                  <a:pt x="122901" y="414844"/>
                </a:lnTo>
                <a:lnTo>
                  <a:pt x="72086" y="403730"/>
                </a:lnTo>
                <a:lnTo>
                  <a:pt x="33351" y="390404"/>
                </a:lnTo>
                <a:lnTo>
                  <a:pt x="0" y="358841"/>
                </a:lnTo>
                <a:lnTo>
                  <a:pt x="0" y="71769"/>
                </a:lnTo>
                <a:close/>
              </a:path>
            </a:pathLst>
          </a:custGeom>
          <a:ln w="9513">
            <a:solidFill>
              <a:srgbClr val="7BBC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4564672" y="5713814"/>
            <a:ext cx="45720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..more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319" rIns="0" bIns="0" rtlCol="0">
            <a:spAutoFit/>
          </a:bodyPr>
          <a:lstStyle/>
          <a:p>
            <a:pPr marL="470534">
              <a:lnSpc>
                <a:spcPct val="100000"/>
              </a:lnSpc>
            </a:pPr>
            <a:r>
              <a:rPr sz="2400" spc="-5" dirty="0"/>
              <a:t>Site Recovery Manager –</a:t>
            </a:r>
            <a:r>
              <a:rPr sz="2400" spc="-10" dirty="0"/>
              <a:t> </a:t>
            </a:r>
            <a:r>
              <a:rPr sz="2400" spc="-5" dirty="0"/>
              <a:t>Example</a:t>
            </a:r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10"/>
              </a:lnSpc>
            </a:pPr>
            <a:r>
              <a:rPr spc="-5" dirty="0"/>
              <a:t>Connect-SrmServer</a:t>
            </a:r>
          </a:p>
          <a:p>
            <a:pPr marL="12700">
              <a:lnSpc>
                <a:spcPts val="1900"/>
              </a:lnSpc>
            </a:pPr>
            <a:r>
              <a:rPr spc="-5" dirty="0"/>
              <a:t>$SRMAPI =</a:t>
            </a:r>
            <a:r>
              <a:rPr spc="65" dirty="0"/>
              <a:t> </a:t>
            </a:r>
            <a:r>
              <a:rPr spc="-5" dirty="0"/>
              <a:t>$DefaultSRMServers[0].Extensiondata</a:t>
            </a:r>
          </a:p>
          <a:p>
            <a:pPr marL="12700">
              <a:lnSpc>
                <a:spcPts val="1900"/>
              </a:lnSpc>
            </a:pPr>
            <a:r>
              <a:rPr spc="-5" dirty="0"/>
              <a:t>$protectionGroups =</a:t>
            </a:r>
            <a:r>
              <a:rPr spc="135" dirty="0"/>
              <a:t> </a:t>
            </a:r>
            <a:r>
              <a:rPr spc="-5" dirty="0"/>
              <a:t>$srmApi.Protection.ListProtectionGroups()</a:t>
            </a:r>
          </a:p>
          <a:p>
            <a:pPr marL="12700">
              <a:lnSpc>
                <a:spcPts val="1900"/>
              </a:lnSpc>
            </a:pPr>
            <a:r>
              <a:rPr spc="-5" dirty="0"/>
              <a:t>$protectionGroups | Foreach</a:t>
            </a:r>
            <a:r>
              <a:rPr dirty="0"/>
              <a:t> </a:t>
            </a:r>
            <a:r>
              <a:rPr spc="-5" dirty="0"/>
              <a:t>{</a:t>
            </a:r>
          </a:p>
          <a:p>
            <a:pPr marL="925830">
              <a:lnSpc>
                <a:spcPts val="1910"/>
              </a:lnSpc>
            </a:pPr>
            <a:r>
              <a:rPr spc="-5" dirty="0"/>
              <a:t>$protectionGroup =</a:t>
            </a:r>
            <a:r>
              <a:rPr spc="-30" dirty="0"/>
              <a:t> </a:t>
            </a:r>
            <a:r>
              <a:rPr spc="-5" dirty="0"/>
              <a:t>$_</a:t>
            </a:r>
          </a:p>
          <a:p>
            <a:pPr marL="925830">
              <a:lnSpc>
                <a:spcPts val="1910"/>
              </a:lnSpc>
              <a:spcBef>
                <a:spcPts val="75"/>
              </a:spcBef>
            </a:pPr>
            <a:r>
              <a:rPr spc="-5" dirty="0"/>
              <a:t>$protectionGroupInfo =</a:t>
            </a:r>
            <a:r>
              <a:rPr spc="85" dirty="0"/>
              <a:t> </a:t>
            </a:r>
            <a:r>
              <a:rPr spc="-5" dirty="0"/>
              <a:t>$protectionGroup.GetInfo()</a:t>
            </a:r>
          </a:p>
          <a:p>
            <a:pPr marL="925830">
              <a:lnSpc>
                <a:spcPts val="1900"/>
              </a:lnSpc>
            </a:pPr>
            <a:r>
              <a:rPr spc="-5" dirty="0"/>
              <a:t>$protectedVms =</a:t>
            </a:r>
            <a:r>
              <a:rPr spc="95" dirty="0"/>
              <a:t> </a:t>
            </a:r>
            <a:r>
              <a:rPr spc="-5" dirty="0"/>
              <a:t>$protectionGroup.ListProtectedVms()</a:t>
            </a:r>
          </a:p>
          <a:p>
            <a:pPr marL="925830">
              <a:lnSpc>
                <a:spcPts val="1900"/>
              </a:lnSpc>
            </a:pPr>
            <a:r>
              <a:rPr spc="-5" dirty="0"/>
              <a:t>$protectedVms | Foreach { $_.Vm.UpdateViewData()</a:t>
            </a:r>
            <a:r>
              <a:rPr spc="40" dirty="0"/>
              <a:t> </a:t>
            </a:r>
            <a:r>
              <a:rPr spc="-5" dirty="0"/>
              <a:t>}</a:t>
            </a:r>
          </a:p>
          <a:p>
            <a:pPr marL="925830">
              <a:lnSpc>
                <a:spcPts val="1900"/>
              </a:lnSpc>
            </a:pPr>
            <a:r>
              <a:rPr spc="-5" dirty="0"/>
              <a:t>$protectedVms | Foreach</a:t>
            </a:r>
            <a:r>
              <a:rPr spc="-15" dirty="0"/>
              <a:t> </a:t>
            </a:r>
            <a:r>
              <a:rPr spc="-5" dirty="0"/>
              <a:t>{</a:t>
            </a:r>
          </a:p>
          <a:p>
            <a:pPr marL="1839595">
              <a:lnSpc>
                <a:spcPts val="1900"/>
              </a:lnSpc>
            </a:pPr>
            <a:r>
              <a:rPr spc="-5" dirty="0"/>
              <a:t>$output = "" | select VmName,</a:t>
            </a:r>
            <a:r>
              <a:rPr spc="10" dirty="0"/>
              <a:t> </a:t>
            </a:r>
            <a:r>
              <a:rPr spc="-5" dirty="0"/>
              <a:t>PgName</a:t>
            </a:r>
          </a:p>
          <a:p>
            <a:pPr marL="1839595">
              <a:lnSpc>
                <a:spcPts val="1910"/>
              </a:lnSpc>
            </a:pPr>
            <a:r>
              <a:rPr spc="-5" dirty="0"/>
              <a:t>$output.VmName =</a:t>
            </a:r>
            <a:r>
              <a:rPr spc="-10" dirty="0"/>
              <a:t> </a:t>
            </a:r>
            <a:r>
              <a:rPr spc="-5" dirty="0"/>
              <a:t>$_.Vm.Name</a:t>
            </a:r>
          </a:p>
          <a:p>
            <a:pPr marL="1839595">
              <a:lnSpc>
                <a:spcPts val="1910"/>
              </a:lnSpc>
              <a:spcBef>
                <a:spcPts val="75"/>
              </a:spcBef>
            </a:pPr>
            <a:r>
              <a:rPr spc="-5" dirty="0"/>
              <a:t>$output.PgName =</a:t>
            </a:r>
            <a:r>
              <a:rPr spc="60" dirty="0"/>
              <a:t> </a:t>
            </a:r>
            <a:r>
              <a:rPr spc="-5" dirty="0"/>
              <a:t>$protectionGroupInfo.Name</a:t>
            </a:r>
          </a:p>
          <a:p>
            <a:pPr marL="1839595">
              <a:lnSpc>
                <a:spcPts val="1900"/>
              </a:lnSpc>
            </a:pPr>
            <a:r>
              <a:rPr spc="-10" dirty="0"/>
              <a:t>$output</a:t>
            </a:r>
          </a:p>
          <a:p>
            <a:pPr marL="925830">
              <a:lnSpc>
                <a:spcPts val="1900"/>
              </a:lnSpc>
            </a:pPr>
            <a:r>
              <a:rPr spc="-5" dirty="0"/>
              <a:t>}</a:t>
            </a:r>
          </a:p>
          <a:p>
            <a:pPr marL="12700">
              <a:lnSpc>
                <a:spcPts val="1910"/>
              </a:lnSpc>
            </a:pPr>
            <a:r>
              <a:rPr spc="-5" dirty="0"/>
              <a:t>} | </a:t>
            </a:r>
            <a:r>
              <a:rPr spc="-20" dirty="0"/>
              <a:t>Format-Table </a:t>
            </a:r>
            <a:r>
              <a:rPr spc="-5" dirty="0"/>
              <a:t>@{L="VM Name"; E={$_.VmName} }, @{L="Protection group name"; E={$_.PgName}</a:t>
            </a:r>
            <a:r>
              <a:rPr spc="229" dirty="0"/>
              <a:t> </a:t>
            </a:r>
            <a:r>
              <a:rPr spc="-5" dirty="0"/>
              <a:t>}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265">
              <a:lnSpc>
                <a:spcPct val="100000"/>
              </a:lnSpc>
            </a:pPr>
            <a:r>
              <a:rPr spc="-5" dirty="0"/>
              <a:t>PowerCLI – Launching</a:t>
            </a:r>
            <a:r>
              <a:rPr spc="-60" dirty="0"/>
              <a:t> </a:t>
            </a:r>
            <a:r>
              <a:rPr spc="-5" dirty="0"/>
              <a:t>Scripts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2768" y="1191130"/>
            <a:ext cx="3896995" cy="3772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indent="-233045">
              <a:lnSpc>
                <a:spcPct val="100000"/>
              </a:lnSpc>
              <a:buClr>
                <a:srgbClr val="00709E"/>
              </a:buClr>
              <a:buSzPct val="115000"/>
              <a:buChar char="•"/>
              <a:tabLst>
                <a:tab pos="245745" algn="l"/>
                <a:tab pos="246379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PowerShell</a:t>
            </a:r>
            <a:r>
              <a:rPr sz="2000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console</a:t>
            </a:r>
            <a:endParaRPr sz="2000">
              <a:latin typeface="Arial"/>
              <a:cs typeface="Arial"/>
            </a:endParaRPr>
          </a:p>
          <a:p>
            <a:pPr marL="245745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245745" algn="l"/>
                <a:tab pos="246379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Script</a:t>
            </a:r>
            <a:r>
              <a:rPr sz="2000" spc="-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Editors</a:t>
            </a:r>
            <a:endParaRPr sz="2000">
              <a:latin typeface="Arial"/>
              <a:cs typeface="Arial"/>
            </a:endParaRPr>
          </a:p>
          <a:p>
            <a:pPr marL="702310" lvl="1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702310" algn="l"/>
                <a:tab pos="702945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PowerShell Plus</a:t>
            </a:r>
            <a:r>
              <a:rPr sz="2000" spc="-2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(Free)</a:t>
            </a:r>
            <a:endParaRPr sz="2000">
              <a:latin typeface="Arial"/>
              <a:cs typeface="Arial"/>
            </a:endParaRPr>
          </a:p>
          <a:p>
            <a:pPr marL="702310" lvl="1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702310" algn="l"/>
                <a:tab pos="702945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PowerGUI</a:t>
            </a:r>
            <a:r>
              <a:rPr sz="2000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(Free)</a:t>
            </a:r>
            <a:endParaRPr sz="2000">
              <a:latin typeface="Arial"/>
              <a:cs typeface="Arial"/>
            </a:endParaRPr>
          </a:p>
          <a:p>
            <a:pPr marL="702310" lvl="1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702310" algn="l"/>
                <a:tab pos="702945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PowerSE</a:t>
            </a:r>
            <a:r>
              <a:rPr sz="2000" spc="-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(Free)</a:t>
            </a:r>
            <a:endParaRPr sz="2000">
              <a:latin typeface="Arial"/>
              <a:cs typeface="Arial"/>
            </a:endParaRPr>
          </a:p>
          <a:p>
            <a:pPr marL="702310" lvl="1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702310" algn="l"/>
                <a:tab pos="702945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PowerShell ISE</a:t>
            </a:r>
            <a:r>
              <a:rPr sz="2000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(Free)</a:t>
            </a:r>
            <a:endParaRPr sz="2000">
              <a:latin typeface="Arial"/>
              <a:cs typeface="Arial"/>
            </a:endParaRPr>
          </a:p>
          <a:p>
            <a:pPr marL="245745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245745" algn="l"/>
                <a:tab pos="246379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Scheduled</a:t>
            </a:r>
            <a:r>
              <a:rPr sz="2000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tasks</a:t>
            </a:r>
            <a:endParaRPr sz="2000">
              <a:latin typeface="Arial"/>
              <a:cs typeface="Arial"/>
            </a:endParaRPr>
          </a:p>
          <a:p>
            <a:pPr marL="245745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245745" algn="l"/>
                <a:tab pos="246379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VMware vCO PowerShell</a:t>
            </a: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Plugin</a:t>
            </a:r>
            <a:endParaRPr sz="2000">
              <a:latin typeface="Arial"/>
              <a:cs typeface="Arial"/>
            </a:endParaRPr>
          </a:p>
          <a:p>
            <a:pPr marL="245745" indent="-233045">
              <a:lnSpc>
                <a:spcPct val="100000"/>
              </a:lnSpc>
              <a:spcBef>
                <a:spcPts val="994"/>
              </a:spcBef>
              <a:buClr>
                <a:srgbClr val="00709E"/>
              </a:buClr>
              <a:buSzPct val="115000"/>
              <a:buChar char="•"/>
              <a:tabLst>
                <a:tab pos="245745" algn="l"/>
                <a:tab pos="246379" algn="l"/>
              </a:tabLst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vCenter</a:t>
            </a:r>
            <a:r>
              <a:rPr sz="2000" spc="-5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Alarms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52150"/>
            <a:ext cx="4016375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0" dirty="0"/>
              <a:t>Demo</a:t>
            </a:r>
            <a:endParaRPr sz="3600"/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b="0" i="1" spc="-5" dirty="0">
                <a:solidFill>
                  <a:srgbClr val="717074"/>
                </a:solidFill>
                <a:latin typeface="Arial"/>
                <a:cs typeface="Arial"/>
              </a:rPr>
              <a:t>Launch your scripts from</a:t>
            </a:r>
            <a:r>
              <a:rPr sz="2000" b="0" i="1" spc="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b="0" i="1" spc="-5" dirty="0">
                <a:solidFill>
                  <a:srgbClr val="717074"/>
                </a:solidFill>
                <a:latin typeface="Arial"/>
                <a:cs typeface="Arial"/>
              </a:rPr>
              <a:t>vCenter…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80" y="62705"/>
            <a:ext cx="338201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PowerCLI</a:t>
            </a:r>
            <a:r>
              <a:rPr spc="-75" dirty="0"/>
              <a:t> </a:t>
            </a:r>
            <a:r>
              <a:rPr spc="-5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6596" y="725807"/>
            <a:ext cx="10285095" cy="4300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00709E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00709E"/>
                </a:solidFill>
                <a:latin typeface="Times New Roman"/>
                <a:cs typeface="Times New Roman"/>
              </a:rPr>
              <a:t>               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Additional</a:t>
            </a: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Resources</a:t>
            </a:r>
            <a:endParaRPr sz="20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455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PowerCLI Blog -</a:t>
            </a:r>
            <a:r>
              <a:rPr sz="1800" spc="8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u="sng" spc="-5" dirty="0">
                <a:solidFill>
                  <a:srgbClr val="0095D3"/>
                </a:solidFill>
                <a:latin typeface="Arial"/>
                <a:cs typeface="Arial"/>
                <a:hlinkClick r:id="rId2"/>
              </a:rPr>
              <a:t>http://blogs.vmware.com/PowerCLI/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635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PowerCLI Download -</a:t>
            </a:r>
            <a:r>
              <a:rPr sz="1800" spc="8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u="sng" spc="-5" dirty="0">
                <a:solidFill>
                  <a:srgbClr val="0095D3"/>
                </a:solidFill>
                <a:latin typeface="Arial"/>
                <a:cs typeface="Arial"/>
                <a:hlinkClick r:id="rId3"/>
              </a:rPr>
              <a:t>http://vmware.com/go/PowerCLI</a:t>
            </a:r>
            <a:endParaRPr sz="1800">
              <a:latin typeface="Arial"/>
              <a:cs typeface="Arial"/>
            </a:endParaRPr>
          </a:p>
          <a:p>
            <a:pPr marL="507365" marR="2407285" indent="-228600">
              <a:lnSpc>
                <a:spcPts val="1900"/>
              </a:lnSpc>
              <a:spcBef>
                <a:spcPts val="815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PowerCLI Documentation, Cmdlet Reference, Release Notes and more -  </a:t>
            </a:r>
            <a:r>
              <a:rPr sz="1800" u="sng" spc="-5" dirty="0">
                <a:solidFill>
                  <a:srgbClr val="0095D3"/>
                </a:solidFill>
                <a:latin typeface="Arial"/>
                <a:cs typeface="Arial"/>
                <a:hlinkClick r:id="rId4"/>
              </a:rPr>
              <a:t>http://vmware.com/support/developer/PowerCLI/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709E"/>
              </a:buClr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507365" indent="-228600">
              <a:lnSpc>
                <a:spcPts val="2090"/>
              </a:lnSpc>
              <a:spcBef>
                <a:spcPts val="1240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PowerCLI Community</a:t>
            </a:r>
            <a:r>
              <a:rPr sz="1800" spc="-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  <a:p>
            <a:pPr marL="507365">
              <a:lnSpc>
                <a:spcPts val="1850"/>
              </a:lnSpc>
            </a:pPr>
            <a:r>
              <a:rPr sz="1600" u="sng" spc="-5" dirty="0">
                <a:solidFill>
                  <a:srgbClr val="0095D3"/>
                </a:solidFill>
                <a:latin typeface="Arial"/>
                <a:cs typeface="Arial"/>
                <a:hlinkClick r:id="rId5"/>
              </a:rPr>
              <a:t>http://communities.vmware.com/community/vmtn/server/vsphere/automationtools/powercli?view=discussions</a:t>
            </a:r>
            <a:endParaRPr sz="16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55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vSphere Automation Blog -</a:t>
            </a:r>
            <a:r>
              <a:rPr sz="1800" spc="6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u="sng" spc="-5" dirty="0">
                <a:solidFill>
                  <a:srgbClr val="0095D3"/>
                </a:solidFill>
                <a:latin typeface="Arial"/>
                <a:cs typeface="Arial"/>
                <a:hlinkClick r:id="rId6"/>
              </a:rPr>
              <a:t>http://blogs.vmware.com/vsphere/automation/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709E"/>
              </a:buClr>
              <a:buFont typeface="Arial"/>
              <a:buChar char="•"/>
            </a:pPr>
            <a:endParaRPr sz="2850">
              <a:latin typeface="Times New Roman"/>
              <a:cs typeface="Times New Roman"/>
            </a:endParaRPr>
          </a:p>
          <a:p>
            <a:pPr marL="507365" indent="-228600">
              <a:lnSpc>
                <a:spcPct val="100000"/>
              </a:lnSpc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Luc Dekens Blog –</a:t>
            </a:r>
            <a:r>
              <a:rPr sz="1800" spc="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u="sng" spc="-5" dirty="0">
                <a:solidFill>
                  <a:srgbClr val="0095D3"/>
                </a:solidFill>
                <a:latin typeface="Arial"/>
                <a:cs typeface="Arial"/>
                <a:hlinkClick r:id="rId7"/>
              </a:rPr>
              <a:t>http://Lucd.info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535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My Blog –</a:t>
            </a:r>
            <a:r>
              <a:rPr sz="180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u="sng" spc="-5" dirty="0">
                <a:solidFill>
                  <a:srgbClr val="0095D3"/>
                </a:solidFill>
                <a:latin typeface="Arial"/>
                <a:cs typeface="Arial"/>
                <a:hlinkClick r:id="rId8"/>
              </a:rPr>
              <a:t>http://virtu-al.net</a:t>
            </a:r>
            <a:endParaRPr sz="1800">
              <a:latin typeface="Arial"/>
              <a:cs typeface="Arial"/>
            </a:endParaRPr>
          </a:p>
          <a:p>
            <a:pPr marL="507365" indent="-228600">
              <a:lnSpc>
                <a:spcPct val="100000"/>
              </a:lnSpc>
              <a:spcBef>
                <a:spcPts val="635"/>
              </a:spcBef>
              <a:buClr>
                <a:srgbClr val="00709E"/>
              </a:buClr>
              <a:buSzPct val="108333"/>
              <a:buChar char="•"/>
              <a:tabLst>
                <a:tab pos="507365" algn="l"/>
                <a:tab pos="508000" algn="l"/>
              </a:tabLst>
            </a:pP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Google</a:t>
            </a:r>
            <a:r>
              <a:rPr sz="1800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17074"/>
                </a:solidFill>
                <a:latin typeface="Arial"/>
                <a:cs typeface="Arial"/>
              </a:rPr>
              <a:t>”PowerCLI”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080" y="70211"/>
            <a:ext cx="276923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Further</a:t>
            </a:r>
            <a:r>
              <a:rPr spc="-85" dirty="0"/>
              <a:t> </a:t>
            </a:r>
            <a:r>
              <a:rPr spc="-5" dirty="0"/>
              <a:t>Reading</a:t>
            </a:r>
          </a:p>
        </p:txBody>
      </p:sp>
      <p:sp>
        <p:nvSpPr>
          <p:cNvPr id="3" name="object 3"/>
          <p:cNvSpPr/>
          <p:nvPr/>
        </p:nvSpPr>
        <p:spPr>
          <a:xfrm>
            <a:off x="7435532" y="1797469"/>
            <a:ext cx="2701582" cy="3338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9159" y="1512874"/>
            <a:ext cx="2094661" cy="3340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6277" y="1039583"/>
            <a:ext cx="2576728" cy="3338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9233" y="1479359"/>
            <a:ext cx="2481338" cy="34245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14475" y="1474603"/>
            <a:ext cx="2491105" cy="3434079"/>
          </a:xfrm>
          <a:custGeom>
            <a:avLst/>
            <a:gdLst/>
            <a:ahLst/>
            <a:cxnLst/>
            <a:rect l="l" t="t" r="r" b="b"/>
            <a:pathLst>
              <a:path w="2491104" h="3434079">
                <a:moveTo>
                  <a:pt x="0" y="0"/>
                </a:moveTo>
                <a:lnTo>
                  <a:pt x="2491011" y="0"/>
                </a:lnTo>
                <a:lnTo>
                  <a:pt x="2491011" y="3433964"/>
                </a:lnTo>
                <a:lnTo>
                  <a:pt x="0" y="3433964"/>
                </a:lnTo>
                <a:lnTo>
                  <a:pt x="0" y="0"/>
                </a:lnTo>
                <a:close/>
              </a:path>
            </a:pathLst>
          </a:custGeom>
          <a:ln w="9514">
            <a:solidFill>
              <a:srgbClr val="8483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0981" y="2728066"/>
            <a:ext cx="2481338" cy="31088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2486" y="2164460"/>
            <a:ext cx="2657983" cy="32126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3582" y="1362836"/>
            <a:ext cx="2188502" cy="2692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678051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35" y="0"/>
                </a:moveTo>
                <a:lnTo>
                  <a:pt x="11583" y="1534"/>
                </a:lnTo>
                <a:lnTo>
                  <a:pt x="5562" y="5712"/>
                </a:lnTo>
                <a:lnTo>
                  <a:pt x="1494" y="11895"/>
                </a:lnTo>
                <a:lnTo>
                  <a:pt x="0" y="19446"/>
                </a:lnTo>
                <a:lnTo>
                  <a:pt x="0" y="20417"/>
                </a:lnTo>
                <a:lnTo>
                  <a:pt x="1362" y="27968"/>
                </a:lnTo>
                <a:lnTo>
                  <a:pt x="5210" y="34151"/>
                </a:lnTo>
                <a:lnTo>
                  <a:pt x="11187" y="38329"/>
                </a:lnTo>
                <a:lnTo>
                  <a:pt x="18935" y="39864"/>
                </a:lnTo>
                <a:lnTo>
                  <a:pt x="26285" y="38314"/>
                </a:lnTo>
                <a:lnTo>
                  <a:pt x="29572" y="35974"/>
                </a:lnTo>
                <a:lnTo>
                  <a:pt x="10413" y="35974"/>
                </a:lnTo>
                <a:lnTo>
                  <a:pt x="2844" y="29168"/>
                </a:lnTo>
                <a:lnTo>
                  <a:pt x="2844" y="10694"/>
                </a:lnTo>
                <a:lnTo>
                  <a:pt x="10413" y="3888"/>
                </a:lnTo>
                <a:lnTo>
                  <a:pt x="30048" y="3888"/>
                </a:lnTo>
                <a:lnTo>
                  <a:pt x="26682" y="1534"/>
                </a:lnTo>
                <a:lnTo>
                  <a:pt x="18935" y="0"/>
                </a:lnTo>
                <a:close/>
              </a:path>
              <a:path w="38100" h="40004">
                <a:moveTo>
                  <a:pt x="30048" y="3888"/>
                </a:moveTo>
                <a:lnTo>
                  <a:pt x="27457" y="3888"/>
                </a:lnTo>
                <a:lnTo>
                  <a:pt x="35026" y="10694"/>
                </a:lnTo>
                <a:lnTo>
                  <a:pt x="35026" y="29168"/>
                </a:lnTo>
                <a:lnTo>
                  <a:pt x="27457" y="35974"/>
                </a:lnTo>
                <a:lnTo>
                  <a:pt x="29572" y="35974"/>
                </a:lnTo>
                <a:lnTo>
                  <a:pt x="32302" y="34030"/>
                </a:lnTo>
                <a:lnTo>
                  <a:pt x="36366" y="27558"/>
                </a:lnTo>
                <a:lnTo>
                  <a:pt x="37858" y="19446"/>
                </a:lnTo>
                <a:lnTo>
                  <a:pt x="36498" y="11895"/>
                </a:lnTo>
                <a:lnTo>
                  <a:pt x="32654" y="5712"/>
                </a:lnTo>
                <a:lnTo>
                  <a:pt x="30048" y="3888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9328" y="6458896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9" y="0"/>
                </a:moveTo>
                <a:lnTo>
                  <a:pt x="952" y="0"/>
                </a:lnTo>
                <a:lnTo>
                  <a:pt x="0" y="966"/>
                </a:lnTo>
                <a:lnTo>
                  <a:pt x="0" y="18360"/>
                </a:lnTo>
                <a:lnTo>
                  <a:pt x="952" y="19326"/>
                </a:lnTo>
                <a:lnTo>
                  <a:pt x="3797" y="19326"/>
                </a:lnTo>
                <a:lnTo>
                  <a:pt x="4737" y="18360"/>
                </a:lnTo>
                <a:lnTo>
                  <a:pt x="4737" y="13529"/>
                </a:lnTo>
                <a:lnTo>
                  <a:pt x="13030" y="13529"/>
                </a:lnTo>
                <a:lnTo>
                  <a:pt x="12318" y="12562"/>
                </a:lnTo>
                <a:lnTo>
                  <a:pt x="14224" y="11596"/>
                </a:lnTo>
                <a:lnTo>
                  <a:pt x="16116" y="9663"/>
                </a:lnTo>
                <a:lnTo>
                  <a:pt x="4737" y="9663"/>
                </a:lnTo>
                <a:lnTo>
                  <a:pt x="4737" y="3864"/>
                </a:lnTo>
                <a:lnTo>
                  <a:pt x="15640" y="3864"/>
                </a:lnTo>
                <a:lnTo>
                  <a:pt x="15163" y="2898"/>
                </a:lnTo>
                <a:lnTo>
                  <a:pt x="13271" y="966"/>
                </a:lnTo>
                <a:lnTo>
                  <a:pt x="11379" y="0"/>
                </a:lnTo>
                <a:close/>
              </a:path>
              <a:path w="16510" h="19685">
                <a:moveTo>
                  <a:pt x="13030" y="13529"/>
                </a:moveTo>
                <a:lnTo>
                  <a:pt x="7581" y="13529"/>
                </a:lnTo>
                <a:lnTo>
                  <a:pt x="11379" y="18360"/>
                </a:lnTo>
                <a:lnTo>
                  <a:pt x="12318" y="19326"/>
                </a:lnTo>
                <a:lnTo>
                  <a:pt x="14224" y="19326"/>
                </a:lnTo>
                <a:lnTo>
                  <a:pt x="15163" y="18360"/>
                </a:lnTo>
                <a:lnTo>
                  <a:pt x="15163" y="16427"/>
                </a:lnTo>
                <a:lnTo>
                  <a:pt x="13030" y="13529"/>
                </a:lnTo>
                <a:close/>
              </a:path>
              <a:path w="16510" h="19685">
                <a:moveTo>
                  <a:pt x="15640" y="3864"/>
                </a:moveTo>
                <a:lnTo>
                  <a:pt x="10426" y="3864"/>
                </a:lnTo>
                <a:lnTo>
                  <a:pt x="11379" y="4831"/>
                </a:lnTo>
                <a:lnTo>
                  <a:pt x="11379" y="8696"/>
                </a:lnTo>
                <a:lnTo>
                  <a:pt x="10426" y="9663"/>
                </a:lnTo>
                <a:lnTo>
                  <a:pt x="16116" y="9663"/>
                </a:lnTo>
                <a:lnTo>
                  <a:pt x="16116" y="4831"/>
                </a:lnTo>
                <a:lnTo>
                  <a:pt x="15640" y="3864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/>
          <p:cNvSpPr txBox="1">
            <a:spLocks noGrp="1"/>
          </p:cNvSpPr>
          <p:nvPr>
            <p:ph type="title"/>
          </p:nvPr>
        </p:nvSpPr>
        <p:spPr>
          <a:xfrm>
            <a:off x="137957" y="244658"/>
            <a:ext cx="11903384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Automation</a:t>
            </a:r>
            <a:r>
              <a:rPr spc="-65" dirty="0"/>
              <a:t> </a:t>
            </a:r>
            <a:r>
              <a:rPr spc="-5" dirty="0"/>
              <a:t>Definitions</a:t>
            </a:r>
          </a:p>
        </p:txBody>
      </p:sp>
      <p:sp>
        <p:nvSpPr>
          <p:cNvPr id="13" name="object 3"/>
          <p:cNvSpPr txBox="1"/>
          <p:nvPr/>
        </p:nvSpPr>
        <p:spPr>
          <a:xfrm>
            <a:off x="1888756" y="1081991"/>
            <a:ext cx="1612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</a:t>
            </a:r>
            <a:r>
              <a:rPr sz="2300" spc="-520" dirty="0">
                <a:solidFill>
                  <a:srgbClr val="AAA9A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Automation: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1888756" y="1931868"/>
            <a:ext cx="188087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</a:t>
            </a:r>
            <a:r>
              <a:rPr sz="2300" spc="-509" dirty="0">
                <a:solidFill>
                  <a:srgbClr val="AAA9A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Scripts-based: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5"/>
          <p:cNvSpPr txBox="1"/>
          <p:nvPr/>
        </p:nvSpPr>
        <p:spPr>
          <a:xfrm>
            <a:off x="4629150" y="1969968"/>
            <a:ext cx="314198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Need to type text (correctly)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1888756" y="2781727"/>
            <a:ext cx="214376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</a:t>
            </a:r>
            <a:r>
              <a:rPr sz="2300" spc="-500" dirty="0">
                <a:solidFill>
                  <a:srgbClr val="AAA9A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Workflow-based: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7"/>
          <p:cNvSpPr txBox="1"/>
          <p:nvPr/>
        </p:nvSpPr>
        <p:spPr>
          <a:xfrm>
            <a:off x="4624397" y="2850307"/>
            <a:ext cx="4312920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445">
              <a:lnSpc>
                <a:spcPts val="2200"/>
              </a:lnSpc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IT Process Automation,</a:t>
            </a:r>
            <a:r>
              <a:rPr sz="2000" spc="-114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Orchestration,  Run Book</a:t>
            </a:r>
            <a:r>
              <a:rPr sz="2000" spc="-1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Automation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1888756" y="3910655"/>
            <a:ext cx="11049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Built-in: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9"/>
          <p:cNvSpPr txBox="1"/>
          <p:nvPr/>
        </p:nvSpPr>
        <p:spPr>
          <a:xfrm>
            <a:off x="4629150" y="3948755"/>
            <a:ext cx="504698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Purpose-built application or feature (e.g.</a:t>
            </a:r>
            <a:r>
              <a:rPr sz="2000" spc="6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HA)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10"/>
          <p:cNvSpPr txBox="1"/>
          <p:nvPr/>
        </p:nvSpPr>
        <p:spPr>
          <a:xfrm>
            <a:off x="1888756" y="4760526"/>
            <a:ext cx="2487295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Policy/Event</a:t>
            </a:r>
            <a:r>
              <a:rPr sz="2000" spc="-1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based: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11"/>
          <p:cNvSpPr txBox="1"/>
          <p:nvPr/>
        </p:nvSpPr>
        <p:spPr>
          <a:xfrm>
            <a:off x="4629150" y="4798626"/>
            <a:ext cx="508889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Define rules without code in UI (e.g.</a:t>
            </a:r>
            <a:r>
              <a:rPr sz="2000" spc="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vMotion)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1888756" y="5610398"/>
            <a:ext cx="228981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530" dirty="0">
                <a:solidFill>
                  <a:srgbClr val="AAA9AC"/>
                </a:solidFill>
                <a:latin typeface="Wingdings"/>
                <a:cs typeface="Wingdings"/>
              </a:rPr>
              <a:t></a:t>
            </a:r>
            <a:r>
              <a:rPr sz="2300" spc="-530" dirty="0">
                <a:solidFill>
                  <a:srgbClr val="AAA9AC"/>
                </a:solidFill>
                <a:latin typeface="Times New Roman"/>
                <a:cs typeface="Times New Roman"/>
              </a:rPr>
              <a:t>               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Related</a:t>
            </a:r>
            <a:r>
              <a:rPr sz="2000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concepts: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13"/>
          <p:cNvSpPr txBox="1"/>
          <p:nvPr/>
        </p:nvSpPr>
        <p:spPr>
          <a:xfrm>
            <a:off x="4615143" y="5648498"/>
            <a:ext cx="1901825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APIs,</a:t>
            </a:r>
            <a:r>
              <a:rPr sz="2000" spc="-4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Integration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14"/>
          <p:cNvSpPr/>
          <p:nvPr/>
        </p:nvSpPr>
        <p:spPr>
          <a:xfrm>
            <a:off x="5315077" y="1021956"/>
            <a:ext cx="1825586" cy="638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5"/>
          <p:cNvSpPr/>
          <p:nvPr/>
        </p:nvSpPr>
        <p:spPr>
          <a:xfrm>
            <a:off x="7318057" y="888707"/>
            <a:ext cx="1360716" cy="905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24" y="6130104"/>
            <a:ext cx="22193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89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84124" y="4162"/>
            <a:ext cx="5692228" cy="6849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1731" y="6449232"/>
            <a:ext cx="232410" cy="164465"/>
          </a:xfrm>
          <a:custGeom>
            <a:avLst/>
            <a:gdLst/>
            <a:ahLst/>
            <a:cxnLst/>
            <a:rect l="l" t="t" r="r" b="b"/>
            <a:pathLst>
              <a:path w="232409" h="164465">
                <a:moveTo>
                  <a:pt x="18138" y="0"/>
                </a:moveTo>
                <a:lnTo>
                  <a:pt x="4772" y="0"/>
                </a:lnTo>
                <a:lnTo>
                  <a:pt x="0" y="5798"/>
                </a:lnTo>
                <a:lnTo>
                  <a:pt x="0" y="13529"/>
                </a:lnTo>
                <a:lnTo>
                  <a:pt x="955" y="16428"/>
                </a:lnTo>
                <a:lnTo>
                  <a:pt x="1908" y="18361"/>
                </a:lnTo>
                <a:lnTo>
                  <a:pt x="49640" y="153656"/>
                </a:lnTo>
                <a:lnTo>
                  <a:pt x="52504" y="160420"/>
                </a:lnTo>
                <a:lnTo>
                  <a:pt x="57278" y="164285"/>
                </a:lnTo>
                <a:lnTo>
                  <a:pt x="69688" y="164285"/>
                </a:lnTo>
                <a:lnTo>
                  <a:pt x="74461" y="160420"/>
                </a:lnTo>
                <a:lnTo>
                  <a:pt x="76370" y="153656"/>
                </a:lnTo>
                <a:lnTo>
                  <a:pt x="85804" y="126596"/>
                </a:lnTo>
                <a:lnTo>
                  <a:pt x="63961" y="126596"/>
                </a:lnTo>
                <a:lnTo>
                  <a:pt x="23865" y="10629"/>
                </a:lnTo>
                <a:lnTo>
                  <a:pt x="21957" y="3865"/>
                </a:lnTo>
                <a:lnTo>
                  <a:pt x="18138" y="0"/>
                </a:lnTo>
                <a:close/>
              </a:path>
              <a:path w="232409" h="164465">
                <a:moveTo>
                  <a:pt x="138816" y="38654"/>
                </a:moveTo>
                <a:lnTo>
                  <a:pt x="116465" y="38654"/>
                </a:lnTo>
                <a:lnTo>
                  <a:pt x="155605" y="153656"/>
                </a:lnTo>
                <a:lnTo>
                  <a:pt x="157514" y="160420"/>
                </a:lnTo>
                <a:lnTo>
                  <a:pt x="162288" y="164285"/>
                </a:lnTo>
                <a:lnTo>
                  <a:pt x="174698" y="164285"/>
                </a:lnTo>
                <a:lnTo>
                  <a:pt x="179471" y="160420"/>
                </a:lnTo>
                <a:lnTo>
                  <a:pt x="182335" y="153656"/>
                </a:lnTo>
                <a:lnTo>
                  <a:pt x="191882" y="126596"/>
                </a:lnTo>
                <a:lnTo>
                  <a:pt x="168969" y="126596"/>
                </a:lnTo>
                <a:lnTo>
                  <a:pt x="138816" y="38654"/>
                </a:lnTo>
                <a:close/>
              </a:path>
              <a:path w="232409" h="164465">
                <a:moveTo>
                  <a:pt x="123148" y="0"/>
                </a:moveTo>
                <a:lnTo>
                  <a:pt x="108828" y="0"/>
                </a:lnTo>
                <a:lnTo>
                  <a:pt x="105963" y="3865"/>
                </a:lnTo>
                <a:lnTo>
                  <a:pt x="104054" y="9663"/>
                </a:lnTo>
                <a:lnTo>
                  <a:pt x="63961" y="126596"/>
                </a:lnTo>
                <a:lnTo>
                  <a:pt x="85804" y="126596"/>
                </a:lnTo>
                <a:lnTo>
                  <a:pt x="116465" y="38654"/>
                </a:lnTo>
                <a:lnTo>
                  <a:pt x="138816" y="38654"/>
                </a:lnTo>
                <a:lnTo>
                  <a:pt x="128875" y="9663"/>
                </a:lnTo>
                <a:lnTo>
                  <a:pt x="126965" y="3865"/>
                </a:lnTo>
                <a:lnTo>
                  <a:pt x="123148" y="0"/>
                </a:lnTo>
                <a:close/>
              </a:path>
              <a:path w="232409" h="164465">
                <a:moveTo>
                  <a:pt x="227203" y="0"/>
                </a:moveTo>
                <a:lnTo>
                  <a:pt x="213837" y="0"/>
                </a:lnTo>
                <a:lnTo>
                  <a:pt x="210973" y="4832"/>
                </a:lnTo>
                <a:lnTo>
                  <a:pt x="209064" y="9663"/>
                </a:lnTo>
                <a:lnTo>
                  <a:pt x="168969" y="126596"/>
                </a:lnTo>
                <a:lnTo>
                  <a:pt x="191882" y="126596"/>
                </a:lnTo>
                <a:lnTo>
                  <a:pt x="230071" y="18361"/>
                </a:lnTo>
                <a:lnTo>
                  <a:pt x="231024" y="16428"/>
                </a:lnTo>
                <a:lnTo>
                  <a:pt x="231976" y="13529"/>
                </a:lnTo>
                <a:lnTo>
                  <a:pt x="231976" y="5798"/>
                </a:lnTo>
                <a:lnTo>
                  <a:pt x="227203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1246" y="6449232"/>
            <a:ext cx="90170" cy="164465"/>
          </a:xfrm>
          <a:custGeom>
            <a:avLst/>
            <a:gdLst/>
            <a:ahLst/>
            <a:cxnLst/>
            <a:rect l="l" t="t" r="r" b="b"/>
            <a:pathLst>
              <a:path w="90169" h="164465">
                <a:moveTo>
                  <a:pt x="18148" y="0"/>
                </a:moveTo>
                <a:lnTo>
                  <a:pt x="4775" y="0"/>
                </a:lnTo>
                <a:lnTo>
                  <a:pt x="0" y="5798"/>
                </a:lnTo>
                <a:lnTo>
                  <a:pt x="0" y="158487"/>
                </a:lnTo>
                <a:lnTo>
                  <a:pt x="4775" y="164285"/>
                </a:lnTo>
                <a:lnTo>
                  <a:pt x="18148" y="164285"/>
                </a:lnTo>
                <a:lnTo>
                  <a:pt x="22936" y="158487"/>
                </a:lnTo>
                <a:lnTo>
                  <a:pt x="22936" y="97604"/>
                </a:lnTo>
                <a:lnTo>
                  <a:pt x="27444" y="67103"/>
                </a:lnTo>
                <a:lnTo>
                  <a:pt x="39654" y="44937"/>
                </a:lnTo>
                <a:lnTo>
                  <a:pt x="46373" y="39621"/>
                </a:lnTo>
                <a:lnTo>
                  <a:pt x="22936" y="39621"/>
                </a:lnTo>
                <a:lnTo>
                  <a:pt x="22936" y="4832"/>
                </a:lnTo>
                <a:lnTo>
                  <a:pt x="18148" y="0"/>
                </a:lnTo>
                <a:close/>
              </a:path>
              <a:path w="90169" h="164465">
                <a:moveTo>
                  <a:pt x="85039" y="0"/>
                </a:moveTo>
                <a:lnTo>
                  <a:pt x="78346" y="0"/>
                </a:lnTo>
                <a:lnTo>
                  <a:pt x="64180" y="2385"/>
                </a:lnTo>
                <a:lnTo>
                  <a:pt x="48850" y="9663"/>
                </a:lnTo>
                <a:lnTo>
                  <a:pt x="34415" y="22015"/>
                </a:lnTo>
                <a:lnTo>
                  <a:pt x="22936" y="39621"/>
                </a:lnTo>
                <a:lnTo>
                  <a:pt x="46373" y="39621"/>
                </a:lnTo>
                <a:lnTo>
                  <a:pt x="57595" y="30743"/>
                </a:lnTo>
                <a:lnTo>
                  <a:pt x="79298" y="24159"/>
                </a:lnTo>
                <a:lnTo>
                  <a:pt x="85039" y="23194"/>
                </a:lnTo>
                <a:lnTo>
                  <a:pt x="89814" y="19328"/>
                </a:lnTo>
                <a:lnTo>
                  <a:pt x="89814" y="5798"/>
                </a:lnTo>
                <a:lnTo>
                  <a:pt x="85039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9041" y="6449232"/>
            <a:ext cx="147320" cy="166370"/>
          </a:xfrm>
          <a:custGeom>
            <a:avLst/>
            <a:gdLst/>
            <a:ahLst/>
            <a:cxnLst/>
            <a:rect l="l" t="t" r="r" b="b"/>
            <a:pathLst>
              <a:path w="147319" h="166370">
                <a:moveTo>
                  <a:pt x="74460" y="0"/>
                </a:moveTo>
                <a:lnTo>
                  <a:pt x="44700" y="6450"/>
                </a:lnTo>
                <a:lnTo>
                  <a:pt x="21118" y="24050"/>
                </a:lnTo>
                <a:lnTo>
                  <a:pt x="5592" y="50171"/>
                </a:lnTo>
                <a:lnTo>
                  <a:pt x="0" y="82182"/>
                </a:lnTo>
                <a:lnTo>
                  <a:pt x="0" y="83149"/>
                </a:lnTo>
                <a:lnTo>
                  <a:pt x="6040" y="116944"/>
                </a:lnTo>
                <a:lnTo>
                  <a:pt x="22552" y="143215"/>
                </a:lnTo>
                <a:lnTo>
                  <a:pt x="47116" y="160241"/>
                </a:lnTo>
                <a:lnTo>
                  <a:pt x="77317" y="166298"/>
                </a:lnTo>
                <a:lnTo>
                  <a:pt x="95681" y="164561"/>
                </a:lnTo>
                <a:lnTo>
                  <a:pt x="111090" y="159651"/>
                </a:lnTo>
                <a:lnTo>
                  <a:pt x="124169" y="152022"/>
                </a:lnTo>
                <a:lnTo>
                  <a:pt x="132211" y="145028"/>
                </a:lnTo>
                <a:lnTo>
                  <a:pt x="78270" y="145028"/>
                </a:lnTo>
                <a:lnTo>
                  <a:pt x="58497" y="141478"/>
                </a:lnTo>
                <a:lnTo>
                  <a:pt x="41765" y="131130"/>
                </a:lnTo>
                <a:lnTo>
                  <a:pt x="29683" y="114436"/>
                </a:lnTo>
                <a:lnTo>
                  <a:pt x="23863" y="91851"/>
                </a:lnTo>
                <a:lnTo>
                  <a:pt x="141274" y="91851"/>
                </a:lnTo>
                <a:lnTo>
                  <a:pt x="147002" y="87016"/>
                </a:lnTo>
                <a:lnTo>
                  <a:pt x="147002" y="80248"/>
                </a:lnTo>
                <a:lnTo>
                  <a:pt x="145901" y="73480"/>
                </a:lnTo>
                <a:lnTo>
                  <a:pt x="23863" y="73480"/>
                </a:lnTo>
                <a:lnTo>
                  <a:pt x="29071" y="52119"/>
                </a:lnTo>
                <a:lnTo>
                  <a:pt x="39736" y="35289"/>
                </a:lnTo>
                <a:lnTo>
                  <a:pt x="54876" y="24261"/>
                </a:lnTo>
                <a:lnTo>
                  <a:pt x="73507" y="20303"/>
                </a:lnTo>
                <a:lnTo>
                  <a:pt x="122506" y="20303"/>
                </a:lnTo>
                <a:lnTo>
                  <a:pt x="105120" y="6692"/>
                </a:lnTo>
                <a:lnTo>
                  <a:pt x="74460" y="0"/>
                </a:lnTo>
                <a:close/>
              </a:path>
              <a:path w="147319" h="166370">
                <a:moveTo>
                  <a:pt x="135547" y="123757"/>
                </a:moveTo>
                <a:lnTo>
                  <a:pt x="126949" y="123757"/>
                </a:lnTo>
                <a:lnTo>
                  <a:pt x="125044" y="125691"/>
                </a:lnTo>
                <a:lnTo>
                  <a:pt x="123139" y="126658"/>
                </a:lnTo>
                <a:lnTo>
                  <a:pt x="113979" y="134015"/>
                </a:lnTo>
                <a:lnTo>
                  <a:pt x="103566" y="139831"/>
                </a:lnTo>
                <a:lnTo>
                  <a:pt x="91722" y="143654"/>
                </a:lnTo>
                <a:lnTo>
                  <a:pt x="78270" y="145028"/>
                </a:lnTo>
                <a:lnTo>
                  <a:pt x="132211" y="145028"/>
                </a:lnTo>
                <a:lnTo>
                  <a:pt x="135547" y="142128"/>
                </a:lnTo>
                <a:lnTo>
                  <a:pt x="138404" y="140194"/>
                </a:lnTo>
                <a:lnTo>
                  <a:pt x="139369" y="137293"/>
                </a:lnTo>
                <a:lnTo>
                  <a:pt x="139369" y="128591"/>
                </a:lnTo>
                <a:lnTo>
                  <a:pt x="135547" y="123757"/>
                </a:lnTo>
                <a:close/>
              </a:path>
              <a:path w="147319" h="166370">
                <a:moveTo>
                  <a:pt x="122506" y="20303"/>
                </a:moveTo>
                <a:lnTo>
                  <a:pt x="73507" y="20303"/>
                </a:lnTo>
                <a:lnTo>
                  <a:pt x="94282" y="24669"/>
                </a:lnTo>
                <a:lnTo>
                  <a:pt x="109420" y="36377"/>
                </a:lnTo>
                <a:lnTo>
                  <a:pt x="119009" y="53342"/>
                </a:lnTo>
                <a:lnTo>
                  <a:pt x="123139" y="73480"/>
                </a:lnTo>
                <a:lnTo>
                  <a:pt x="145901" y="73480"/>
                </a:lnTo>
                <a:lnTo>
                  <a:pt x="142109" y="50170"/>
                </a:lnTo>
                <a:lnTo>
                  <a:pt x="127909" y="24533"/>
                </a:lnTo>
                <a:lnTo>
                  <a:pt x="122506" y="20303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3708" y="6449232"/>
            <a:ext cx="139065" cy="166370"/>
          </a:xfrm>
          <a:custGeom>
            <a:avLst/>
            <a:gdLst/>
            <a:ahLst/>
            <a:cxnLst/>
            <a:rect l="l" t="t" r="r" b="b"/>
            <a:pathLst>
              <a:path w="139065" h="166370">
                <a:moveTo>
                  <a:pt x="67563" y="63812"/>
                </a:moveTo>
                <a:lnTo>
                  <a:pt x="40146" y="67196"/>
                </a:lnTo>
                <a:lnTo>
                  <a:pt x="18794" y="77106"/>
                </a:lnTo>
                <a:lnTo>
                  <a:pt x="4936" y="93180"/>
                </a:lnTo>
                <a:lnTo>
                  <a:pt x="0" y="115055"/>
                </a:lnTo>
                <a:lnTo>
                  <a:pt x="0" y="116023"/>
                </a:lnTo>
                <a:lnTo>
                  <a:pt x="5204" y="137747"/>
                </a:lnTo>
                <a:lnTo>
                  <a:pt x="18796" y="153488"/>
                </a:lnTo>
                <a:lnTo>
                  <a:pt x="37740" y="163066"/>
                </a:lnTo>
                <a:lnTo>
                  <a:pt x="59004" y="166298"/>
                </a:lnTo>
                <a:lnTo>
                  <a:pt x="78096" y="163957"/>
                </a:lnTo>
                <a:lnTo>
                  <a:pt x="93978" y="157718"/>
                </a:lnTo>
                <a:lnTo>
                  <a:pt x="106647" y="148760"/>
                </a:lnTo>
                <a:lnTo>
                  <a:pt x="108267" y="146961"/>
                </a:lnTo>
                <a:lnTo>
                  <a:pt x="63766" y="146961"/>
                </a:lnTo>
                <a:lnTo>
                  <a:pt x="48684" y="144831"/>
                </a:lnTo>
                <a:lnTo>
                  <a:pt x="35923" y="138623"/>
                </a:lnTo>
                <a:lnTo>
                  <a:pt x="27088" y="128607"/>
                </a:lnTo>
                <a:lnTo>
                  <a:pt x="23787" y="115055"/>
                </a:lnTo>
                <a:lnTo>
                  <a:pt x="23787" y="114089"/>
                </a:lnTo>
                <a:lnTo>
                  <a:pt x="26924" y="100795"/>
                </a:lnTo>
                <a:lnTo>
                  <a:pt x="36041" y="90401"/>
                </a:lnTo>
                <a:lnTo>
                  <a:pt x="50688" y="83633"/>
                </a:lnTo>
                <a:lnTo>
                  <a:pt x="70421" y="81216"/>
                </a:lnTo>
                <a:lnTo>
                  <a:pt x="138950" y="81216"/>
                </a:lnTo>
                <a:lnTo>
                  <a:pt x="138950" y="70580"/>
                </a:lnTo>
                <a:lnTo>
                  <a:pt x="116103" y="70580"/>
                </a:lnTo>
                <a:lnTo>
                  <a:pt x="105308" y="67891"/>
                </a:lnTo>
                <a:lnTo>
                  <a:pt x="93976" y="65746"/>
                </a:lnTo>
                <a:lnTo>
                  <a:pt x="81574" y="64326"/>
                </a:lnTo>
                <a:lnTo>
                  <a:pt x="67563" y="63812"/>
                </a:lnTo>
                <a:close/>
              </a:path>
              <a:path w="139065" h="166370">
                <a:moveTo>
                  <a:pt x="138950" y="138261"/>
                </a:moveTo>
                <a:lnTo>
                  <a:pt x="116103" y="138261"/>
                </a:lnTo>
                <a:lnTo>
                  <a:pt x="116103" y="159531"/>
                </a:lnTo>
                <a:lnTo>
                  <a:pt x="120865" y="164365"/>
                </a:lnTo>
                <a:lnTo>
                  <a:pt x="134188" y="164365"/>
                </a:lnTo>
                <a:lnTo>
                  <a:pt x="138950" y="159531"/>
                </a:lnTo>
                <a:lnTo>
                  <a:pt x="138950" y="138261"/>
                </a:lnTo>
                <a:close/>
              </a:path>
              <a:path w="139065" h="166370">
                <a:moveTo>
                  <a:pt x="138950" y="81216"/>
                </a:moveTo>
                <a:lnTo>
                  <a:pt x="70421" y="81216"/>
                </a:lnTo>
                <a:lnTo>
                  <a:pt x="83985" y="81866"/>
                </a:lnTo>
                <a:lnTo>
                  <a:pt x="96119" y="83512"/>
                </a:lnTo>
                <a:lnTo>
                  <a:pt x="106826" y="85703"/>
                </a:lnTo>
                <a:lnTo>
                  <a:pt x="116103" y="87984"/>
                </a:lnTo>
                <a:lnTo>
                  <a:pt x="116103" y="103454"/>
                </a:lnTo>
                <a:lnTo>
                  <a:pt x="111940" y="120856"/>
                </a:lnTo>
                <a:lnTo>
                  <a:pt x="100641" y="134634"/>
                </a:lnTo>
                <a:lnTo>
                  <a:pt x="83988" y="143698"/>
                </a:lnTo>
                <a:lnTo>
                  <a:pt x="63766" y="146961"/>
                </a:lnTo>
                <a:lnTo>
                  <a:pt x="108267" y="146961"/>
                </a:lnTo>
                <a:lnTo>
                  <a:pt x="116103" y="138261"/>
                </a:lnTo>
                <a:lnTo>
                  <a:pt x="138950" y="138261"/>
                </a:lnTo>
                <a:lnTo>
                  <a:pt x="138950" y="81216"/>
                </a:lnTo>
                <a:close/>
              </a:path>
              <a:path w="139065" h="166370">
                <a:moveTo>
                  <a:pt x="125038" y="21271"/>
                </a:moveTo>
                <a:lnTo>
                  <a:pt x="69468" y="21271"/>
                </a:lnTo>
                <a:lnTo>
                  <a:pt x="89201" y="23990"/>
                </a:lnTo>
                <a:lnTo>
                  <a:pt x="103849" y="32147"/>
                </a:lnTo>
                <a:lnTo>
                  <a:pt x="112965" y="45744"/>
                </a:lnTo>
                <a:lnTo>
                  <a:pt x="116028" y="64326"/>
                </a:lnTo>
                <a:lnTo>
                  <a:pt x="116103" y="70580"/>
                </a:lnTo>
                <a:lnTo>
                  <a:pt x="138950" y="70580"/>
                </a:lnTo>
                <a:lnTo>
                  <a:pt x="138879" y="63812"/>
                </a:lnTo>
                <a:lnTo>
                  <a:pt x="137894" y="50457"/>
                </a:lnTo>
                <a:lnTo>
                  <a:pt x="134785" y="37949"/>
                </a:lnTo>
                <a:lnTo>
                  <a:pt x="129713" y="27253"/>
                </a:lnTo>
                <a:lnTo>
                  <a:pt x="125038" y="21271"/>
                </a:lnTo>
                <a:close/>
              </a:path>
              <a:path w="139065" h="166370">
                <a:moveTo>
                  <a:pt x="71374" y="0"/>
                </a:moveTo>
                <a:lnTo>
                  <a:pt x="19989" y="11602"/>
                </a:lnTo>
                <a:lnTo>
                  <a:pt x="18084" y="14503"/>
                </a:lnTo>
                <a:lnTo>
                  <a:pt x="18084" y="25138"/>
                </a:lnTo>
                <a:lnTo>
                  <a:pt x="22834" y="29973"/>
                </a:lnTo>
                <a:lnTo>
                  <a:pt x="29502" y="29973"/>
                </a:lnTo>
                <a:lnTo>
                  <a:pt x="31407" y="29005"/>
                </a:lnTo>
                <a:lnTo>
                  <a:pt x="32359" y="29005"/>
                </a:lnTo>
                <a:lnTo>
                  <a:pt x="40699" y="25349"/>
                </a:lnTo>
                <a:lnTo>
                  <a:pt x="49128" y="22962"/>
                </a:lnTo>
                <a:lnTo>
                  <a:pt x="58450" y="21663"/>
                </a:lnTo>
                <a:lnTo>
                  <a:pt x="69468" y="21271"/>
                </a:lnTo>
                <a:lnTo>
                  <a:pt x="125038" y="21271"/>
                </a:lnTo>
                <a:lnTo>
                  <a:pt x="122770" y="18370"/>
                </a:lnTo>
                <a:lnTo>
                  <a:pt x="113131" y="10197"/>
                </a:lnTo>
                <a:lnTo>
                  <a:pt x="101353" y="4471"/>
                </a:lnTo>
                <a:lnTo>
                  <a:pt x="87436" y="1102"/>
                </a:lnTo>
                <a:lnTo>
                  <a:pt x="71374" y="0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0583" y="6445923"/>
            <a:ext cx="411480" cy="170180"/>
          </a:xfrm>
          <a:custGeom>
            <a:avLst/>
            <a:gdLst/>
            <a:ahLst/>
            <a:cxnLst/>
            <a:rect l="l" t="t" r="r" b="b"/>
            <a:pathLst>
              <a:path w="411480" h="170179">
                <a:moveTo>
                  <a:pt x="22067" y="0"/>
                </a:moveTo>
                <a:lnTo>
                  <a:pt x="12873" y="2266"/>
                </a:lnTo>
                <a:lnTo>
                  <a:pt x="5602" y="7768"/>
                </a:lnTo>
                <a:lnTo>
                  <a:pt x="1191" y="15083"/>
                </a:lnTo>
                <a:lnTo>
                  <a:pt x="0" y="23486"/>
                </a:lnTo>
                <a:lnTo>
                  <a:pt x="2384" y="32252"/>
                </a:lnTo>
                <a:lnTo>
                  <a:pt x="51971" y="143491"/>
                </a:lnTo>
                <a:lnTo>
                  <a:pt x="84394" y="169608"/>
                </a:lnTo>
                <a:lnTo>
                  <a:pt x="95077" y="167839"/>
                </a:lnTo>
                <a:lnTo>
                  <a:pt x="103346" y="162716"/>
                </a:lnTo>
                <a:lnTo>
                  <a:pt x="110007" y="154509"/>
                </a:lnTo>
                <a:lnTo>
                  <a:pt x="115862" y="143491"/>
                </a:lnTo>
                <a:lnTo>
                  <a:pt x="130334" y="111570"/>
                </a:lnTo>
                <a:lnTo>
                  <a:pt x="84394" y="111570"/>
                </a:lnTo>
                <a:lnTo>
                  <a:pt x="43388" y="13874"/>
                </a:lnTo>
                <a:lnTo>
                  <a:pt x="37950" y="6347"/>
                </a:lnTo>
                <a:lnTo>
                  <a:pt x="30634" y="1541"/>
                </a:lnTo>
                <a:lnTo>
                  <a:pt x="22067" y="0"/>
                </a:lnTo>
                <a:close/>
              </a:path>
              <a:path w="411480" h="170179">
                <a:moveTo>
                  <a:pt x="244600" y="40958"/>
                </a:moveTo>
                <a:lnTo>
                  <a:pt x="166404" y="40958"/>
                </a:lnTo>
                <a:lnTo>
                  <a:pt x="170218" y="41926"/>
                </a:lnTo>
                <a:lnTo>
                  <a:pt x="173080" y="44828"/>
                </a:lnTo>
                <a:lnTo>
                  <a:pt x="173080" y="142524"/>
                </a:lnTo>
                <a:lnTo>
                  <a:pt x="174510" y="152877"/>
                </a:lnTo>
                <a:lnTo>
                  <a:pt x="178801" y="161507"/>
                </a:lnTo>
                <a:lnTo>
                  <a:pt x="185953" y="167416"/>
                </a:lnTo>
                <a:lnTo>
                  <a:pt x="195966" y="169608"/>
                </a:lnTo>
                <a:lnTo>
                  <a:pt x="206128" y="167416"/>
                </a:lnTo>
                <a:lnTo>
                  <a:pt x="213608" y="161507"/>
                </a:lnTo>
                <a:lnTo>
                  <a:pt x="218226" y="152877"/>
                </a:lnTo>
                <a:lnTo>
                  <a:pt x="219805" y="142524"/>
                </a:lnTo>
                <a:lnTo>
                  <a:pt x="219805" y="66108"/>
                </a:lnTo>
                <a:lnTo>
                  <a:pt x="221668" y="55649"/>
                </a:lnTo>
                <a:lnTo>
                  <a:pt x="226839" y="47729"/>
                </a:lnTo>
                <a:lnTo>
                  <a:pt x="234691" y="42711"/>
                </a:lnTo>
                <a:lnTo>
                  <a:pt x="244600" y="40958"/>
                </a:lnTo>
                <a:close/>
              </a:path>
              <a:path w="411480" h="170179">
                <a:moveTo>
                  <a:pt x="339960" y="40958"/>
                </a:moveTo>
                <a:lnTo>
                  <a:pt x="244600" y="40958"/>
                </a:lnTo>
                <a:lnTo>
                  <a:pt x="254359" y="42847"/>
                </a:lnTo>
                <a:lnTo>
                  <a:pt x="261884" y="48092"/>
                </a:lnTo>
                <a:lnTo>
                  <a:pt x="266727" y="56057"/>
                </a:lnTo>
                <a:lnTo>
                  <a:pt x="268440" y="66108"/>
                </a:lnTo>
                <a:lnTo>
                  <a:pt x="268440" y="142524"/>
                </a:lnTo>
                <a:lnTo>
                  <a:pt x="270020" y="152877"/>
                </a:lnTo>
                <a:lnTo>
                  <a:pt x="274639" y="161507"/>
                </a:lnTo>
                <a:lnTo>
                  <a:pt x="282119" y="167416"/>
                </a:lnTo>
                <a:lnTo>
                  <a:pt x="292281" y="169608"/>
                </a:lnTo>
                <a:lnTo>
                  <a:pt x="302293" y="167416"/>
                </a:lnTo>
                <a:lnTo>
                  <a:pt x="309446" y="161507"/>
                </a:lnTo>
                <a:lnTo>
                  <a:pt x="313737" y="152877"/>
                </a:lnTo>
                <a:lnTo>
                  <a:pt x="315167" y="142524"/>
                </a:lnTo>
                <a:lnTo>
                  <a:pt x="315167" y="66108"/>
                </a:lnTo>
                <a:lnTo>
                  <a:pt x="317030" y="55649"/>
                </a:lnTo>
                <a:lnTo>
                  <a:pt x="322200" y="47729"/>
                </a:lnTo>
                <a:lnTo>
                  <a:pt x="330052" y="42711"/>
                </a:lnTo>
                <a:lnTo>
                  <a:pt x="339960" y="40958"/>
                </a:lnTo>
                <a:close/>
              </a:path>
              <a:path w="411480" h="170179">
                <a:moveTo>
                  <a:pt x="408569" y="40958"/>
                </a:moveTo>
                <a:lnTo>
                  <a:pt x="339960" y="40958"/>
                </a:lnTo>
                <a:lnTo>
                  <a:pt x="349720" y="42847"/>
                </a:lnTo>
                <a:lnTo>
                  <a:pt x="357244" y="48092"/>
                </a:lnTo>
                <a:lnTo>
                  <a:pt x="362087" y="56057"/>
                </a:lnTo>
                <a:lnTo>
                  <a:pt x="363801" y="66108"/>
                </a:lnTo>
                <a:lnTo>
                  <a:pt x="363801" y="142524"/>
                </a:lnTo>
                <a:lnTo>
                  <a:pt x="365380" y="152877"/>
                </a:lnTo>
                <a:lnTo>
                  <a:pt x="369999" y="161507"/>
                </a:lnTo>
                <a:lnTo>
                  <a:pt x="377479" y="167416"/>
                </a:lnTo>
                <a:lnTo>
                  <a:pt x="387641" y="169608"/>
                </a:lnTo>
                <a:lnTo>
                  <a:pt x="397803" y="167416"/>
                </a:lnTo>
                <a:lnTo>
                  <a:pt x="405283" y="161507"/>
                </a:lnTo>
                <a:lnTo>
                  <a:pt x="409902" y="152877"/>
                </a:lnTo>
                <a:lnTo>
                  <a:pt x="411481" y="142524"/>
                </a:lnTo>
                <a:lnTo>
                  <a:pt x="411481" y="55468"/>
                </a:lnTo>
                <a:lnTo>
                  <a:pt x="408569" y="40958"/>
                </a:lnTo>
                <a:close/>
              </a:path>
              <a:path w="411480" h="170179">
                <a:moveTo>
                  <a:pt x="166404" y="332"/>
                </a:moveTo>
                <a:lnTo>
                  <a:pt x="125101" y="19104"/>
                </a:lnTo>
                <a:lnTo>
                  <a:pt x="84394" y="111570"/>
                </a:lnTo>
                <a:lnTo>
                  <a:pt x="130334" y="111570"/>
                </a:lnTo>
                <a:lnTo>
                  <a:pt x="154245" y="58732"/>
                </a:lnTo>
                <a:lnTo>
                  <a:pt x="159043" y="47865"/>
                </a:lnTo>
                <a:lnTo>
                  <a:pt x="159728" y="45794"/>
                </a:lnTo>
                <a:lnTo>
                  <a:pt x="160682" y="44828"/>
                </a:lnTo>
                <a:lnTo>
                  <a:pt x="161636" y="40958"/>
                </a:lnTo>
                <a:lnTo>
                  <a:pt x="408569" y="40958"/>
                </a:lnTo>
                <a:lnTo>
                  <a:pt x="406967" y="32978"/>
                </a:lnTo>
                <a:lnTo>
                  <a:pt x="398942" y="21612"/>
                </a:lnTo>
                <a:lnTo>
                  <a:pt x="209316" y="21612"/>
                </a:lnTo>
                <a:lnTo>
                  <a:pt x="200332" y="12574"/>
                </a:lnTo>
                <a:lnTo>
                  <a:pt x="189648" y="5894"/>
                </a:lnTo>
                <a:lnTo>
                  <a:pt x="178071" y="1753"/>
                </a:lnTo>
                <a:lnTo>
                  <a:pt x="166404" y="332"/>
                </a:lnTo>
                <a:close/>
              </a:path>
              <a:path w="411480" h="170179">
                <a:moveTo>
                  <a:pt x="256044" y="332"/>
                </a:moveTo>
                <a:lnTo>
                  <a:pt x="238282" y="3657"/>
                </a:lnTo>
                <a:lnTo>
                  <a:pt x="223382" y="10972"/>
                </a:lnTo>
                <a:lnTo>
                  <a:pt x="213131" y="18287"/>
                </a:lnTo>
                <a:lnTo>
                  <a:pt x="209316" y="21612"/>
                </a:lnTo>
                <a:lnTo>
                  <a:pt x="304677" y="21612"/>
                </a:lnTo>
                <a:lnTo>
                  <a:pt x="296005" y="12574"/>
                </a:lnTo>
                <a:lnTo>
                  <a:pt x="285366" y="5894"/>
                </a:lnTo>
                <a:lnTo>
                  <a:pt x="272225" y="1753"/>
                </a:lnTo>
                <a:lnTo>
                  <a:pt x="256044" y="332"/>
                </a:lnTo>
                <a:close/>
              </a:path>
              <a:path w="411480" h="170179">
                <a:moveTo>
                  <a:pt x="354264" y="332"/>
                </a:moveTo>
                <a:lnTo>
                  <a:pt x="333642" y="3657"/>
                </a:lnTo>
                <a:lnTo>
                  <a:pt x="318027" y="10972"/>
                </a:lnTo>
                <a:lnTo>
                  <a:pt x="308134" y="18287"/>
                </a:lnTo>
                <a:lnTo>
                  <a:pt x="304677" y="21612"/>
                </a:lnTo>
                <a:lnTo>
                  <a:pt x="398942" y="21612"/>
                </a:lnTo>
                <a:lnTo>
                  <a:pt x="394674" y="15567"/>
                </a:lnTo>
                <a:lnTo>
                  <a:pt x="376480" y="4322"/>
                </a:lnTo>
                <a:lnTo>
                  <a:pt x="354264" y="332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8051" y="6449232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4">
                <a:moveTo>
                  <a:pt x="18935" y="0"/>
                </a:moveTo>
                <a:lnTo>
                  <a:pt x="11583" y="1534"/>
                </a:lnTo>
                <a:lnTo>
                  <a:pt x="5562" y="5712"/>
                </a:lnTo>
                <a:lnTo>
                  <a:pt x="1494" y="11895"/>
                </a:lnTo>
                <a:lnTo>
                  <a:pt x="0" y="19446"/>
                </a:lnTo>
                <a:lnTo>
                  <a:pt x="0" y="20417"/>
                </a:lnTo>
                <a:lnTo>
                  <a:pt x="1362" y="27968"/>
                </a:lnTo>
                <a:lnTo>
                  <a:pt x="5210" y="34151"/>
                </a:lnTo>
                <a:lnTo>
                  <a:pt x="11187" y="38329"/>
                </a:lnTo>
                <a:lnTo>
                  <a:pt x="18935" y="39864"/>
                </a:lnTo>
                <a:lnTo>
                  <a:pt x="26285" y="38314"/>
                </a:lnTo>
                <a:lnTo>
                  <a:pt x="29572" y="35974"/>
                </a:lnTo>
                <a:lnTo>
                  <a:pt x="10413" y="35974"/>
                </a:lnTo>
                <a:lnTo>
                  <a:pt x="2844" y="29168"/>
                </a:lnTo>
                <a:lnTo>
                  <a:pt x="2844" y="10694"/>
                </a:lnTo>
                <a:lnTo>
                  <a:pt x="10413" y="3888"/>
                </a:lnTo>
                <a:lnTo>
                  <a:pt x="30048" y="3888"/>
                </a:lnTo>
                <a:lnTo>
                  <a:pt x="26682" y="1534"/>
                </a:lnTo>
                <a:lnTo>
                  <a:pt x="18935" y="0"/>
                </a:lnTo>
                <a:close/>
              </a:path>
              <a:path w="38100" h="40004">
                <a:moveTo>
                  <a:pt x="30048" y="3888"/>
                </a:moveTo>
                <a:lnTo>
                  <a:pt x="27457" y="3888"/>
                </a:lnTo>
                <a:lnTo>
                  <a:pt x="35026" y="10694"/>
                </a:lnTo>
                <a:lnTo>
                  <a:pt x="35026" y="29168"/>
                </a:lnTo>
                <a:lnTo>
                  <a:pt x="27457" y="35974"/>
                </a:lnTo>
                <a:lnTo>
                  <a:pt x="29572" y="35974"/>
                </a:lnTo>
                <a:lnTo>
                  <a:pt x="32302" y="34030"/>
                </a:lnTo>
                <a:lnTo>
                  <a:pt x="36366" y="27558"/>
                </a:lnTo>
                <a:lnTo>
                  <a:pt x="37858" y="19446"/>
                </a:lnTo>
                <a:lnTo>
                  <a:pt x="36498" y="11895"/>
                </a:lnTo>
                <a:lnTo>
                  <a:pt x="32654" y="5712"/>
                </a:lnTo>
                <a:lnTo>
                  <a:pt x="30048" y="3888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9328" y="6458896"/>
            <a:ext cx="16510" cy="19685"/>
          </a:xfrm>
          <a:custGeom>
            <a:avLst/>
            <a:gdLst/>
            <a:ahLst/>
            <a:cxnLst/>
            <a:rect l="l" t="t" r="r" b="b"/>
            <a:pathLst>
              <a:path w="16510" h="19685">
                <a:moveTo>
                  <a:pt x="11379" y="0"/>
                </a:moveTo>
                <a:lnTo>
                  <a:pt x="952" y="0"/>
                </a:lnTo>
                <a:lnTo>
                  <a:pt x="0" y="966"/>
                </a:lnTo>
                <a:lnTo>
                  <a:pt x="0" y="18360"/>
                </a:lnTo>
                <a:lnTo>
                  <a:pt x="952" y="19326"/>
                </a:lnTo>
                <a:lnTo>
                  <a:pt x="3797" y="19326"/>
                </a:lnTo>
                <a:lnTo>
                  <a:pt x="4737" y="18360"/>
                </a:lnTo>
                <a:lnTo>
                  <a:pt x="4737" y="13529"/>
                </a:lnTo>
                <a:lnTo>
                  <a:pt x="13030" y="13529"/>
                </a:lnTo>
                <a:lnTo>
                  <a:pt x="12318" y="12562"/>
                </a:lnTo>
                <a:lnTo>
                  <a:pt x="14224" y="11596"/>
                </a:lnTo>
                <a:lnTo>
                  <a:pt x="16116" y="9663"/>
                </a:lnTo>
                <a:lnTo>
                  <a:pt x="4737" y="9663"/>
                </a:lnTo>
                <a:lnTo>
                  <a:pt x="4737" y="3864"/>
                </a:lnTo>
                <a:lnTo>
                  <a:pt x="15640" y="3864"/>
                </a:lnTo>
                <a:lnTo>
                  <a:pt x="15163" y="2898"/>
                </a:lnTo>
                <a:lnTo>
                  <a:pt x="13271" y="966"/>
                </a:lnTo>
                <a:lnTo>
                  <a:pt x="11379" y="0"/>
                </a:lnTo>
                <a:close/>
              </a:path>
              <a:path w="16510" h="19685">
                <a:moveTo>
                  <a:pt x="13030" y="13529"/>
                </a:moveTo>
                <a:lnTo>
                  <a:pt x="7581" y="13529"/>
                </a:lnTo>
                <a:lnTo>
                  <a:pt x="11379" y="18360"/>
                </a:lnTo>
                <a:lnTo>
                  <a:pt x="12318" y="19326"/>
                </a:lnTo>
                <a:lnTo>
                  <a:pt x="14224" y="19326"/>
                </a:lnTo>
                <a:lnTo>
                  <a:pt x="15163" y="18360"/>
                </a:lnTo>
                <a:lnTo>
                  <a:pt x="15163" y="16427"/>
                </a:lnTo>
                <a:lnTo>
                  <a:pt x="13030" y="13529"/>
                </a:lnTo>
                <a:close/>
              </a:path>
              <a:path w="16510" h="19685">
                <a:moveTo>
                  <a:pt x="15640" y="3864"/>
                </a:moveTo>
                <a:lnTo>
                  <a:pt x="10426" y="3864"/>
                </a:lnTo>
                <a:lnTo>
                  <a:pt x="11379" y="4831"/>
                </a:lnTo>
                <a:lnTo>
                  <a:pt x="11379" y="8696"/>
                </a:lnTo>
                <a:lnTo>
                  <a:pt x="10426" y="9663"/>
                </a:lnTo>
                <a:lnTo>
                  <a:pt x="16116" y="9663"/>
                </a:lnTo>
                <a:lnTo>
                  <a:pt x="16116" y="4831"/>
                </a:lnTo>
                <a:lnTo>
                  <a:pt x="15640" y="3864"/>
                </a:lnTo>
                <a:close/>
              </a:path>
            </a:pathLst>
          </a:custGeom>
          <a:solidFill>
            <a:srgbClr val="8483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01399" y="2652150"/>
            <a:ext cx="2317750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Thank</a:t>
            </a:r>
            <a:r>
              <a:rPr sz="3600" spc="-155" dirty="0"/>
              <a:t> </a:t>
            </a:r>
            <a:r>
              <a:rPr sz="3600" spc="-95" dirty="0"/>
              <a:t>You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619846" y="3403381"/>
            <a:ext cx="4864100" cy="1979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Alan Renouf – </a:t>
            </a:r>
            <a:r>
              <a:rPr sz="1600" b="1" spc="-5" dirty="0">
                <a:solidFill>
                  <a:srgbClr val="003D79"/>
                </a:solidFill>
                <a:latin typeface="Arial"/>
                <a:cs typeface="Arial"/>
              </a:rPr>
              <a:t>Product </a:t>
            </a:r>
            <a:r>
              <a:rPr sz="1600" b="1" spc="-15" dirty="0">
                <a:solidFill>
                  <a:srgbClr val="003D79"/>
                </a:solidFill>
                <a:latin typeface="Arial"/>
                <a:cs typeface="Arial"/>
              </a:rPr>
              <a:t>Manager,</a:t>
            </a:r>
            <a:r>
              <a:rPr sz="1600" b="1" spc="15" dirty="0">
                <a:solidFill>
                  <a:srgbClr val="003D7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D79"/>
                </a:solidFill>
                <a:latin typeface="Arial"/>
                <a:cs typeface="Arial"/>
              </a:rPr>
              <a:t>VMware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Email Me -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D79"/>
                </a:solidFill>
                <a:latin typeface="Arial"/>
                <a:cs typeface="Arial"/>
                <a:hlinkClick r:id="rId3"/>
              </a:rPr>
              <a:t>renoufa@vmware.com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76900"/>
              </a:lnSpc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VMware Blog: </a:t>
            </a:r>
            <a:r>
              <a:rPr sz="1600" b="1" spc="-5" dirty="0">
                <a:solidFill>
                  <a:srgbClr val="003D79"/>
                </a:solidFill>
                <a:latin typeface="Arial"/>
                <a:cs typeface="Arial"/>
                <a:hlinkClick r:id="rId4"/>
              </a:rPr>
              <a:t>http://blogs.vmware.com/PowerCLI/ </a:t>
            </a:r>
            <a:r>
              <a:rPr sz="1600" b="1" spc="-5" dirty="0">
                <a:solidFill>
                  <a:srgbClr val="003D7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Personal Blog:</a:t>
            </a:r>
            <a:r>
              <a:rPr sz="1600" b="1" spc="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D79"/>
                </a:solidFill>
                <a:latin typeface="Arial"/>
                <a:cs typeface="Arial"/>
                <a:hlinkClick r:id="rId5"/>
              </a:rPr>
              <a:t>http://virtu-al.net/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333333"/>
                </a:solidFill>
                <a:latin typeface="Arial"/>
                <a:cs typeface="Arial"/>
              </a:rPr>
              <a:t>Twitter:</a:t>
            </a:r>
            <a:r>
              <a:rPr sz="1600" b="1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D79"/>
                </a:solidFill>
                <a:latin typeface="Arial"/>
                <a:cs typeface="Arial"/>
              </a:rPr>
              <a:t>@alanrenouf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/>
          <p:cNvSpPr txBox="1"/>
          <p:nvPr/>
        </p:nvSpPr>
        <p:spPr>
          <a:xfrm>
            <a:off x="2519427" y="810587"/>
            <a:ext cx="2832100" cy="2305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02310">
              <a:lnSpc>
                <a:spcPct val="100000"/>
              </a:lnSpc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Provisioning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85"/>
              </a:spcBef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Datacenter Infrastructure  </a:t>
            </a: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Virtual</a:t>
            </a:r>
            <a:r>
              <a:rPr sz="2000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Datacenter</a:t>
            </a:r>
            <a:endParaRPr sz="2000">
              <a:latin typeface="Arial"/>
              <a:cs typeface="Arial"/>
            </a:endParaRPr>
          </a:p>
          <a:p>
            <a:pPr marL="12700" marR="1443355">
              <a:lnSpc>
                <a:spcPts val="2400"/>
              </a:lnSpc>
              <a:spcBef>
                <a:spcPts val="75"/>
              </a:spcBef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VMs  Applications  </a:t>
            </a: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Workloads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Desktops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3"/>
          <p:cNvSpPr txBox="1"/>
          <p:nvPr/>
        </p:nvSpPr>
        <p:spPr>
          <a:xfrm>
            <a:off x="5782044" y="810587"/>
            <a:ext cx="2268220" cy="291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378460">
              <a:lnSpc>
                <a:spcPct val="100000"/>
              </a:lnSpc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85"/>
              </a:spcBef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Detection of</a:t>
            </a:r>
            <a:r>
              <a:rPr sz="2000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failures  Availability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400"/>
              </a:lnSpc>
              <a:spcBef>
                <a:spcPts val="75"/>
              </a:spcBef>
            </a:pP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Health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Scaling/Rightsizing  Capacity  Remediation  Resource</a:t>
            </a:r>
            <a:r>
              <a:rPr sz="2000" spc="-1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Allocation  Failover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8571129" y="810587"/>
            <a:ext cx="2282825" cy="2000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6565">
              <a:lnSpc>
                <a:spcPct val="100000"/>
              </a:lnSpc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Maintenance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85"/>
              </a:spcBef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Administrative</a:t>
            </a:r>
            <a:r>
              <a:rPr sz="2000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tasks  Updates /</a:t>
            </a:r>
            <a:r>
              <a:rPr sz="2000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Upgrades  Reporting</a:t>
            </a:r>
            <a:endParaRPr sz="2000">
              <a:latin typeface="Arial"/>
              <a:cs typeface="Arial"/>
            </a:endParaRPr>
          </a:p>
          <a:p>
            <a:pPr marL="12700" marR="752475">
              <a:lnSpc>
                <a:spcPts val="2400"/>
              </a:lnSpc>
              <a:spcBef>
                <a:spcPts val="75"/>
              </a:spcBef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Ongoing  Configuration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5"/>
          <p:cNvSpPr/>
          <p:nvPr/>
        </p:nvSpPr>
        <p:spPr>
          <a:xfrm>
            <a:off x="5443589" y="665013"/>
            <a:ext cx="133003" cy="557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6"/>
          <p:cNvSpPr/>
          <p:nvPr/>
        </p:nvSpPr>
        <p:spPr>
          <a:xfrm>
            <a:off x="5510302" y="689127"/>
            <a:ext cx="0" cy="5480050"/>
          </a:xfrm>
          <a:custGeom>
            <a:avLst/>
            <a:gdLst/>
            <a:ahLst/>
            <a:cxnLst/>
            <a:rect l="l" t="t" r="r" b="b"/>
            <a:pathLst>
              <a:path h="5480050">
                <a:moveTo>
                  <a:pt x="0" y="0"/>
                </a:moveTo>
                <a:lnTo>
                  <a:pt x="1" y="5479748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7"/>
          <p:cNvSpPr/>
          <p:nvPr/>
        </p:nvSpPr>
        <p:spPr>
          <a:xfrm>
            <a:off x="8161846" y="665013"/>
            <a:ext cx="128847" cy="5573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8"/>
          <p:cNvSpPr/>
          <p:nvPr/>
        </p:nvSpPr>
        <p:spPr>
          <a:xfrm>
            <a:off x="8226057" y="689127"/>
            <a:ext cx="0" cy="5480050"/>
          </a:xfrm>
          <a:custGeom>
            <a:avLst/>
            <a:gdLst/>
            <a:ahLst/>
            <a:cxnLst/>
            <a:rect l="l" t="t" r="r" b="b"/>
            <a:pathLst>
              <a:path h="5480050">
                <a:moveTo>
                  <a:pt x="0" y="0"/>
                </a:moveTo>
                <a:lnTo>
                  <a:pt x="0" y="5479748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9"/>
          <p:cNvSpPr/>
          <p:nvPr/>
        </p:nvSpPr>
        <p:spPr>
          <a:xfrm>
            <a:off x="3500692" y="4015054"/>
            <a:ext cx="853869" cy="853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0"/>
          <p:cNvSpPr/>
          <p:nvPr/>
        </p:nvSpPr>
        <p:spPr>
          <a:xfrm>
            <a:off x="3202001" y="5237279"/>
            <a:ext cx="1343304" cy="1000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1"/>
          <p:cNvSpPr/>
          <p:nvPr/>
        </p:nvSpPr>
        <p:spPr>
          <a:xfrm>
            <a:off x="3202001" y="5019564"/>
            <a:ext cx="1329905" cy="924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2"/>
          <p:cNvSpPr/>
          <p:nvPr/>
        </p:nvSpPr>
        <p:spPr>
          <a:xfrm>
            <a:off x="3566859" y="4851198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3"/>
          <p:cNvSpPr/>
          <p:nvPr/>
        </p:nvSpPr>
        <p:spPr>
          <a:xfrm>
            <a:off x="3808096" y="4988700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4"/>
          <p:cNvSpPr/>
          <p:nvPr/>
        </p:nvSpPr>
        <p:spPr>
          <a:xfrm>
            <a:off x="4049319" y="5126203"/>
            <a:ext cx="360771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5"/>
          <p:cNvSpPr/>
          <p:nvPr/>
        </p:nvSpPr>
        <p:spPr>
          <a:xfrm>
            <a:off x="3206065" y="5031766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6"/>
          <p:cNvSpPr/>
          <p:nvPr/>
        </p:nvSpPr>
        <p:spPr>
          <a:xfrm>
            <a:off x="3447289" y="5169269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7"/>
          <p:cNvSpPr/>
          <p:nvPr/>
        </p:nvSpPr>
        <p:spPr>
          <a:xfrm>
            <a:off x="3688525" y="5306783"/>
            <a:ext cx="360768" cy="3977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8"/>
          <p:cNvSpPr/>
          <p:nvPr/>
        </p:nvSpPr>
        <p:spPr>
          <a:xfrm>
            <a:off x="5704980" y="5278246"/>
            <a:ext cx="639551" cy="510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9"/>
          <p:cNvSpPr/>
          <p:nvPr/>
        </p:nvSpPr>
        <p:spPr>
          <a:xfrm>
            <a:off x="5667134" y="5278246"/>
            <a:ext cx="333501" cy="5778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0"/>
          <p:cNvSpPr/>
          <p:nvPr/>
        </p:nvSpPr>
        <p:spPr>
          <a:xfrm>
            <a:off x="5901576" y="5313476"/>
            <a:ext cx="396231" cy="4076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1"/>
          <p:cNvSpPr/>
          <p:nvPr/>
        </p:nvSpPr>
        <p:spPr>
          <a:xfrm>
            <a:off x="6499797" y="5796767"/>
            <a:ext cx="1701723" cy="67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/>
          <p:nvPr/>
        </p:nvSpPr>
        <p:spPr>
          <a:xfrm>
            <a:off x="6499302" y="5831378"/>
            <a:ext cx="1571104" cy="10224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3"/>
          <p:cNvSpPr/>
          <p:nvPr/>
        </p:nvSpPr>
        <p:spPr>
          <a:xfrm>
            <a:off x="6524549" y="4806207"/>
            <a:ext cx="1521078" cy="10236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/>
          <p:nvPr/>
        </p:nvSpPr>
        <p:spPr>
          <a:xfrm>
            <a:off x="6511862" y="4793526"/>
            <a:ext cx="1546631" cy="10488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5"/>
          <p:cNvSpPr/>
          <p:nvPr/>
        </p:nvSpPr>
        <p:spPr>
          <a:xfrm>
            <a:off x="5887009" y="4817249"/>
            <a:ext cx="639978" cy="10246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/>
          <p:cNvSpPr/>
          <p:nvPr/>
        </p:nvSpPr>
        <p:spPr>
          <a:xfrm>
            <a:off x="8775421" y="4295397"/>
            <a:ext cx="2191029" cy="19071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7"/>
          <p:cNvSpPr txBox="1">
            <a:spLocks noGrp="1"/>
          </p:cNvSpPr>
          <p:nvPr>
            <p:ph type="title"/>
          </p:nvPr>
        </p:nvSpPr>
        <p:spPr>
          <a:xfrm>
            <a:off x="450850" y="258806"/>
            <a:ext cx="350583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Areas of</a:t>
            </a:r>
            <a:r>
              <a:rPr spc="-170" dirty="0"/>
              <a:t> </a:t>
            </a:r>
            <a:r>
              <a:rPr spc="-5" dirty="0"/>
              <a:t>Automation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050" y="6130104"/>
            <a:ext cx="22193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6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17" y="2652150"/>
            <a:ext cx="71653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VMware Automation Cheat</a:t>
            </a:r>
            <a:r>
              <a:rPr sz="3600" spc="-195" dirty="0"/>
              <a:t> </a:t>
            </a:r>
            <a:r>
              <a:rPr sz="3600" spc="-5" dirty="0"/>
              <a:t>Sheet</a:t>
            </a:r>
            <a:endParaRPr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1749" y="810587"/>
            <a:ext cx="2832100" cy="2305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702310">
              <a:lnSpc>
                <a:spcPct val="100000"/>
              </a:lnSpc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Provisioning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85"/>
              </a:spcBef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Datacenter Infrastructure  </a:t>
            </a: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Virtual</a:t>
            </a:r>
            <a:r>
              <a:rPr sz="2000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Datacenter</a:t>
            </a:r>
            <a:endParaRPr sz="2000">
              <a:latin typeface="Arial"/>
              <a:cs typeface="Arial"/>
            </a:endParaRPr>
          </a:p>
          <a:p>
            <a:pPr marL="12700" marR="1443355">
              <a:lnSpc>
                <a:spcPts val="2400"/>
              </a:lnSpc>
              <a:spcBef>
                <a:spcPts val="75"/>
              </a:spcBef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VMs  Applications  </a:t>
            </a: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Workloads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Desktops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4366" y="810587"/>
            <a:ext cx="2268220" cy="291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378460">
              <a:lnSpc>
                <a:spcPct val="100000"/>
              </a:lnSpc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85"/>
              </a:spcBef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Detection of</a:t>
            </a:r>
            <a:r>
              <a:rPr sz="2000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failures  Availability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400"/>
              </a:lnSpc>
              <a:spcBef>
                <a:spcPts val="75"/>
              </a:spcBef>
            </a:pPr>
            <a:r>
              <a:rPr sz="2000" spc="-10" dirty="0">
                <a:solidFill>
                  <a:srgbClr val="717074"/>
                </a:solidFill>
                <a:latin typeface="Arial"/>
                <a:cs typeface="Arial"/>
              </a:rPr>
              <a:t>Health 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Scaling/Rightsizing  Capacity  Remediation  Resource</a:t>
            </a:r>
            <a:r>
              <a:rPr sz="2000" spc="-1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Allocation  Failover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03451" y="810587"/>
            <a:ext cx="2282825" cy="2000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6565">
              <a:lnSpc>
                <a:spcPct val="100000"/>
              </a:lnSpc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Maintenance</a:t>
            </a: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285"/>
              </a:spcBef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Administrative</a:t>
            </a:r>
            <a:r>
              <a:rPr sz="2000" spc="-3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tasks  Updates /</a:t>
            </a:r>
            <a:r>
              <a:rPr sz="2000" spc="-4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Upgrades  Reporting</a:t>
            </a:r>
            <a:endParaRPr sz="2000">
              <a:latin typeface="Arial"/>
              <a:cs typeface="Arial"/>
            </a:endParaRPr>
          </a:p>
          <a:p>
            <a:pPr marL="12700" marR="752475">
              <a:lnSpc>
                <a:spcPts val="2400"/>
              </a:lnSpc>
              <a:spcBef>
                <a:spcPts val="75"/>
              </a:spcBef>
            </a:pPr>
            <a:r>
              <a:rPr sz="2000" spc="-5" dirty="0">
                <a:solidFill>
                  <a:srgbClr val="717074"/>
                </a:solidFill>
                <a:latin typeface="Arial"/>
                <a:cs typeface="Arial"/>
              </a:rPr>
              <a:t>Ongoing  Configuration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5911" y="665013"/>
            <a:ext cx="133003" cy="5573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42624" y="689127"/>
            <a:ext cx="0" cy="5480050"/>
          </a:xfrm>
          <a:custGeom>
            <a:avLst/>
            <a:gdLst/>
            <a:ahLst/>
            <a:cxnLst/>
            <a:rect l="l" t="t" r="r" b="b"/>
            <a:pathLst>
              <a:path h="5480050">
                <a:moveTo>
                  <a:pt x="0" y="0"/>
                </a:moveTo>
                <a:lnTo>
                  <a:pt x="1" y="5479748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94168" y="665013"/>
            <a:ext cx="128847" cy="5573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58379" y="689127"/>
            <a:ext cx="0" cy="5480050"/>
          </a:xfrm>
          <a:custGeom>
            <a:avLst/>
            <a:gdLst/>
            <a:ahLst/>
            <a:cxnLst/>
            <a:rect l="l" t="t" r="r" b="b"/>
            <a:pathLst>
              <a:path h="5480050">
                <a:moveTo>
                  <a:pt x="0" y="0"/>
                </a:moveTo>
                <a:lnTo>
                  <a:pt x="0" y="5479748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33014" y="4015054"/>
            <a:ext cx="853869" cy="8537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4323" y="5237279"/>
            <a:ext cx="1343304" cy="1000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4323" y="5019564"/>
            <a:ext cx="1329905" cy="924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99181" y="4851198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0418" y="4988700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1641" y="5126203"/>
            <a:ext cx="360771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38387" y="5031766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9611" y="5169269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0847" y="5306783"/>
            <a:ext cx="360768" cy="3977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37302" y="5278246"/>
            <a:ext cx="639551" cy="510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99456" y="5278246"/>
            <a:ext cx="333501" cy="5778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33898" y="5313476"/>
            <a:ext cx="396231" cy="4076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32119" y="5796767"/>
            <a:ext cx="1701723" cy="67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1624" y="5831378"/>
            <a:ext cx="1571104" cy="10224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6871" y="4806207"/>
            <a:ext cx="1521078" cy="10236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44184" y="4793526"/>
            <a:ext cx="1546631" cy="10488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19331" y="4817249"/>
            <a:ext cx="639978" cy="10246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07743" y="4295397"/>
            <a:ext cx="2191029" cy="19071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84798" y="258806"/>
            <a:ext cx="350583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Areas of</a:t>
            </a:r>
            <a:r>
              <a:rPr spc="-170" dirty="0"/>
              <a:t> </a:t>
            </a:r>
            <a:r>
              <a:rPr spc="-5" dirty="0"/>
              <a:t>Automation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1749" y="810587"/>
            <a:ext cx="2344420" cy="2451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5010">
              <a:lnSpc>
                <a:spcPct val="100000"/>
              </a:lnSpc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Provisioning</a:t>
            </a:r>
            <a:endParaRPr sz="2000">
              <a:latin typeface="Arial"/>
              <a:cs typeface="Arial"/>
            </a:endParaRPr>
          </a:p>
          <a:p>
            <a:pPr marL="12700" marR="657225">
              <a:lnSpc>
                <a:spcPts val="1300"/>
              </a:lnSpc>
              <a:spcBef>
                <a:spcPts val="1070"/>
              </a:spcBef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Datacenter Infrastructure  </a:t>
            </a: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vCAC/VCO/PowerCLI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Virtual Datacenter  </a:t>
            </a: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vCD/VCNS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260"/>
              </a:lnSpc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VMs</a:t>
            </a:r>
            <a:endParaRPr sz="1100">
              <a:latin typeface="Arial"/>
              <a:cs typeface="Arial"/>
            </a:endParaRPr>
          </a:p>
          <a:p>
            <a:pPr marL="12700" marR="5080" indent="69850">
              <a:lnSpc>
                <a:spcPts val="1300"/>
              </a:lnSpc>
              <a:spcBef>
                <a:spcPts val="135"/>
              </a:spcBef>
            </a:pP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AppD/vCAC/vCO/PowerCLI/vCenter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Applications  </a:t>
            </a: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AppD/vCAC/vCO/PowerCLI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Workloads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vCAC/vCO/PowerCLI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Desktops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75"/>
              </a:spcBef>
            </a:pP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vCAC/View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4366" y="810587"/>
            <a:ext cx="2290445" cy="3145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160">
              <a:lnSpc>
                <a:spcPct val="100000"/>
              </a:lnSpc>
            </a:pPr>
            <a:r>
              <a:rPr sz="2000" b="1" spc="-5" dirty="0">
                <a:solidFill>
                  <a:srgbClr val="717074"/>
                </a:solidFill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 marL="12700" marR="834390">
              <a:lnSpc>
                <a:spcPts val="1300"/>
              </a:lnSpc>
              <a:spcBef>
                <a:spcPts val="1345"/>
              </a:spcBef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Detection of failures  </a:t>
            </a: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vCOps Mgr/PowerCLI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Availability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vCOps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Health</a:t>
            </a:r>
            <a:endParaRPr sz="1100">
              <a:latin typeface="Arial"/>
              <a:cs typeface="Arial"/>
            </a:endParaRPr>
          </a:p>
          <a:p>
            <a:pPr marL="12700" marR="5080" indent="77470">
              <a:lnSpc>
                <a:spcPts val="1300"/>
              </a:lnSpc>
              <a:spcBef>
                <a:spcPts val="135"/>
              </a:spcBef>
            </a:pP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vCOps Mgr/PowerCLI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Scaling/Rightsizing  </a:t>
            </a: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vCOps/vCO/PowerCLI/vCAC/AppD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Capacity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vCOps</a:t>
            </a:r>
            <a:r>
              <a:rPr sz="1100" spc="-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Mgr/PowerCLI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Remediation</a:t>
            </a:r>
            <a:endParaRPr sz="1100">
              <a:latin typeface="Arial"/>
              <a:cs typeface="Arial"/>
            </a:endParaRPr>
          </a:p>
          <a:p>
            <a:pPr marL="12700" marR="911860" indent="77470">
              <a:lnSpc>
                <a:spcPts val="1300"/>
              </a:lnSpc>
              <a:spcBef>
                <a:spcPts val="135"/>
              </a:spcBef>
            </a:pP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vCO/PowerCLI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Resource Allocation  </a:t>
            </a: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vSphere DRS/SDRS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Failover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60"/>
              </a:lnSpc>
            </a:pP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vSphere</a:t>
            </a:r>
            <a:r>
              <a:rPr sz="1100" spc="-5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HA/SRM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03451" y="810525"/>
            <a:ext cx="2160270" cy="181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895">
              <a:lnSpc>
                <a:spcPct val="100000"/>
              </a:lnSpc>
            </a:pPr>
            <a:r>
              <a:rPr sz="2400" b="1" spc="-5" dirty="0">
                <a:solidFill>
                  <a:srgbClr val="717074"/>
                </a:solidFill>
                <a:latin typeface="Arial"/>
                <a:cs typeface="Arial"/>
              </a:rPr>
              <a:t>Maintenance</a:t>
            </a:r>
            <a:endParaRPr sz="2400">
              <a:latin typeface="Arial"/>
              <a:cs typeface="Arial"/>
            </a:endParaRPr>
          </a:p>
          <a:p>
            <a:pPr marL="12700" marR="774065">
              <a:lnSpc>
                <a:spcPts val="1300"/>
              </a:lnSpc>
              <a:spcBef>
                <a:spcPts val="865"/>
              </a:spcBef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Administrative</a:t>
            </a:r>
            <a:r>
              <a:rPr sz="1100" b="1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tasks  </a:t>
            </a: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vCO/PowerCLI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Updates /</a:t>
            </a:r>
            <a:r>
              <a:rPr sz="1100" b="1" spc="-35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Upgrades</a:t>
            </a:r>
            <a:endParaRPr sz="1100">
              <a:latin typeface="Arial"/>
              <a:cs typeface="Arial"/>
            </a:endParaRPr>
          </a:p>
          <a:p>
            <a:pPr marL="90170">
              <a:lnSpc>
                <a:spcPts val="1250"/>
              </a:lnSpc>
            </a:pP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VUM/VCM/VCO/PowerCLI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310"/>
              </a:lnSpc>
            </a:pP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Reporting</a:t>
            </a:r>
            <a:endParaRPr sz="1100">
              <a:latin typeface="Arial"/>
              <a:cs typeface="Arial"/>
            </a:endParaRPr>
          </a:p>
          <a:p>
            <a:pPr marL="12700" marR="612140" indent="77470">
              <a:lnSpc>
                <a:spcPts val="1300"/>
              </a:lnSpc>
              <a:spcBef>
                <a:spcPts val="135"/>
              </a:spcBef>
            </a:pP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PowerCLI/vCOps Mgr 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Ongoing</a:t>
            </a:r>
            <a:r>
              <a:rPr sz="1100" b="1" spc="-20" dirty="0">
                <a:solidFill>
                  <a:srgbClr val="717074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717074"/>
                </a:solidFill>
                <a:latin typeface="Arial"/>
                <a:cs typeface="Arial"/>
              </a:rPr>
              <a:t>Configuration  </a:t>
            </a:r>
            <a:r>
              <a:rPr sz="1100" spc="-5" dirty="0">
                <a:solidFill>
                  <a:srgbClr val="717074"/>
                </a:solidFill>
                <a:latin typeface="Arial"/>
                <a:cs typeface="Arial"/>
              </a:rPr>
              <a:t>VCM/AppD/vCAC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5911" y="698275"/>
            <a:ext cx="133003" cy="5540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42624" y="720204"/>
            <a:ext cx="1905" cy="5448935"/>
          </a:xfrm>
          <a:custGeom>
            <a:avLst/>
            <a:gdLst/>
            <a:ahLst/>
            <a:cxnLst/>
            <a:rect l="l" t="t" r="r" b="b"/>
            <a:pathLst>
              <a:path w="1904" h="5448935">
                <a:moveTo>
                  <a:pt x="1320" y="0"/>
                </a:moveTo>
                <a:lnTo>
                  <a:pt x="0" y="5448676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94168" y="698275"/>
            <a:ext cx="137159" cy="5540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58378" y="720204"/>
            <a:ext cx="7620" cy="5448935"/>
          </a:xfrm>
          <a:custGeom>
            <a:avLst/>
            <a:gdLst/>
            <a:ahLst/>
            <a:cxnLst/>
            <a:rect l="l" t="t" r="r" b="b"/>
            <a:pathLst>
              <a:path w="7620" h="5448935">
                <a:moveTo>
                  <a:pt x="7290" y="0"/>
                </a:moveTo>
                <a:lnTo>
                  <a:pt x="0" y="5448676"/>
                </a:lnTo>
              </a:path>
            </a:pathLst>
          </a:custGeom>
          <a:ln w="38061">
            <a:solidFill>
              <a:srgbClr val="8483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99194" y="4049519"/>
            <a:ext cx="853869" cy="8537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00490" y="5271737"/>
            <a:ext cx="1343304" cy="10005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00490" y="5054028"/>
            <a:ext cx="1329918" cy="924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65361" y="4885653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06585" y="5023167"/>
            <a:ext cx="360771" cy="397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47821" y="5160671"/>
            <a:ext cx="360768" cy="397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4554" y="5066233"/>
            <a:ext cx="360768" cy="3977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45791" y="5203736"/>
            <a:ext cx="360768" cy="3977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87027" y="5341239"/>
            <a:ext cx="360768" cy="3977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61839" y="5599007"/>
            <a:ext cx="639546" cy="5107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23980" y="5599007"/>
            <a:ext cx="333507" cy="577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58435" y="5634231"/>
            <a:ext cx="396227" cy="4076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6643" y="6117528"/>
            <a:ext cx="1701723" cy="673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6567" y="6151418"/>
            <a:ext cx="1571104" cy="7024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81395" y="5126969"/>
            <a:ext cx="1521091" cy="10236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68708" y="5114290"/>
            <a:ext cx="1546631" cy="1048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43855" y="5138013"/>
            <a:ext cx="639991" cy="10246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07743" y="4225025"/>
            <a:ext cx="2191029" cy="19071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pc="-5" dirty="0"/>
              <a:t>What VMware Products </a:t>
            </a:r>
            <a:r>
              <a:rPr i="1" spc="-5" dirty="0">
                <a:solidFill>
                  <a:srgbClr val="458C3A"/>
                </a:solidFill>
                <a:latin typeface="Arial"/>
                <a:cs typeface="Arial"/>
              </a:rPr>
              <a:t>COULD </a:t>
            </a:r>
            <a:r>
              <a:rPr spc="-5" dirty="0"/>
              <a:t>you</a:t>
            </a:r>
            <a:r>
              <a:rPr spc="-45" dirty="0"/>
              <a:t> </a:t>
            </a:r>
            <a:r>
              <a:rPr spc="-10" dirty="0"/>
              <a:t>Use?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2365</Words>
  <Application>Microsoft Office PowerPoint</Application>
  <PresentationFormat>Custom</PresentationFormat>
  <Paragraphs>524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Arial Black</vt:lpstr>
      <vt:lpstr>Calibri</vt:lpstr>
      <vt:lpstr>Consolas</vt:lpstr>
      <vt:lpstr>Times New Roman</vt:lpstr>
      <vt:lpstr>Wingdings</vt:lpstr>
      <vt:lpstr>Office Theme</vt:lpstr>
      <vt:lpstr>VMware Automation - PowerCLI</vt:lpstr>
      <vt:lpstr>Introduction</vt:lpstr>
      <vt:lpstr>What is this VMware stuff?</vt:lpstr>
      <vt:lpstr>Question</vt:lpstr>
      <vt:lpstr>Automation Definitions</vt:lpstr>
      <vt:lpstr>Areas of Automation</vt:lpstr>
      <vt:lpstr>VMware Automation Cheat Sheet</vt:lpstr>
      <vt:lpstr>Areas of Automation</vt:lpstr>
      <vt:lpstr>What VMware Products COULD you Use?</vt:lpstr>
      <vt:lpstr>What VMware Products ARE Recommended?</vt:lpstr>
      <vt:lpstr>vCloud Automation Center</vt:lpstr>
      <vt:lpstr>vCloud Automation Center - QUICK FACTS</vt:lpstr>
      <vt:lpstr>vCAC – Self Service Automation</vt:lpstr>
      <vt:lpstr>Request any IT service via a unified portal</vt:lpstr>
      <vt:lpstr>Perform basic management tasks via the portal</vt:lpstr>
      <vt:lpstr>vCenter Orchestrator</vt:lpstr>
      <vt:lpstr>vCenter Orchestrator - QUICK FACTS</vt:lpstr>
      <vt:lpstr>vCenter Orchestrator Overview</vt:lpstr>
      <vt:lpstr>Thousands of out of the box workflows &amp; actions</vt:lpstr>
      <vt:lpstr>vSphere PowerCLI</vt:lpstr>
      <vt:lpstr>PowerCLI - QUICK FACTS</vt:lpstr>
      <vt:lpstr>PowerCLI - Overview</vt:lpstr>
      <vt:lpstr>PowerCLI Command sets (Snap-in’s)</vt:lpstr>
      <vt:lpstr>Where does PowerCLI fit in ?</vt:lpstr>
      <vt:lpstr>PowerCLI - Overview</vt:lpstr>
      <vt:lpstr>Where do I start ?</vt:lpstr>
      <vt:lpstr>Where do I start ?</vt:lpstr>
      <vt:lpstr>Integration</vt:lpstr>
      <vt:lpstr>PowerCLI - Reporting</vt:lpstr>
      <vt:lpstr>PowerCLI - Reporting</vt:lpstr>
      <vt:lpstr>PowerCLI - Reporting</vt:lpstr>
      <vt:lpstr>Demo How to draw out your complete environment…</vt:lpstr>
      <vt:lpstr>PowerCLI - Provisioning</vt:lpstr>
      <vt:lpstr>PowerCLI - Provisioning</vt:lpstr>
      <vt:lpstr>PowerCLI – In Guest Operations</vt:lpstr>
      <vt:lpstr>PowerCLI – In Guest operations</vt:lpstr>
      <vt:lpstr>PowerCLI – What's New in 5.5 R2?</vt:lpstr>
      <vt:lpstr>PowerCLI 5.5 R2 – What’s New</vt:lpstr>
      <vt:lpstr>PowerCLI - Advanced</vt:lpstr>
      <vt:lpstr>PowerCLI – Advanced Scripts</vt:lpstr>
      <vt:lpstr>PowerCLI – Advanced Scripts</vt:lpstr>
      <vt:lpstr>Type of Cmdlets</vt:lpstr>
      <vt:lpstr>How the SRM Cmdlets relate to the API</vt:lpstr>
      <vt:lpstr>How the SRM Cmdlets relate to the API</vt:lpstr>
      <vt:lpstr>Site Recovery Manager – Example</vt:lpstr>
      <vt:lpstr>PowerCLI – Launching Scripts</vt:lpstr>
      <vt:lpstr>Demo Launch your scripts from vCenter…</vt:lpstr>
      <vt:lpstr>PowerCLI Summary</vt:lpstr>
      <vt:lpstr>Further Reading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Automation - PowerCLI</dc:title>
  <cp:lastModifiedBy>S, NaveenKumar</cp:lastModifiedBy>
  <cp:revision>3</cp:revision>
  <dcterms:created xsi:type="dcterms:W3CDTF">2017-08-08T06:24:33Z</dcterms:created>
  <dcterms:modified xsi:type="dcterms:W3CDTF">2017-08-08T07:34:18Z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2017-08-08T00:00:00Z</vt:filetime>
  </property>
</Properties>
</file>